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61" r:id="rId4"/>
    <p:sldId id="265" r:id="rId5"/>
    <p:sldId id="266" r:id="rId6"/>
    <p:sldId id="267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62" r:id="rId18"/>
    <p:sldId id="268" r:id="rId19"/>
    <p:sldId id="263" r:id="rId20"/>
    <p:sldId id="269" r:id="rId21"/>
    <p:sldId id="264" r:id="rId22"/>
    <p:sldId id="270" r:id="rId2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F"/>
    <a:srgbClr val="CC11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89138" autoAdjust="0"/>
  </p:normalViewPr>
  <p:slideViewPr>
    <p:cSldViewPr>
      <p:cViewPr varScale="1">
        <p:scale>
          <a:sx n="133" d="100"/>
          <a:sy n="133" d="100"/>
        </p:scale>
        <p:origin x="984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71BDCD-EBE6-4678-8413-13BFAA387E1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570D4-9143-4E91-8959-8D963457B7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637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Шрифт: </a:t>
            </a:r>
            <a:r>
              <a:rPr lang="en-US" dirty="0"/>
              <a:t>PT Sans Caption 20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4959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endParaRPr lang="ru-RU" dirty="0"/>
          </a:p>
          <a:p>
            <a:pPr marL="0" indent="0">
              <a:buNone/>
            </a:pPr>
            <a:r>
              <a:rPr lang="ru-RU" dirty="0"/>
              <a:t>След. слайд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8043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endParaRPr lang="ru-RU" dirty="0"/>
          </a:p>
          <a:p>
            <a:pPr marL="0" indent="0">
              <a:buNone/>
            </a:pPr>
            <a:r>
              <a:rPr lang="ru-RU" dirty="0"/>
              <a:t>След. слайд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7036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aseline="0" dirty="0"/>
          </a:p>
          <a:p>
            <a:r>
              <a:rPr lang="ru-RU" baseline="0" dirty="0"/>
              <a:t>След. Слайд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4954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/>
              <a:t>Обращаю ваше внимание, что версию в сером цвете также предусмотрели.</a:t>
            </a:r>
            <a:endParaRPr lang="ru-RU" dirty="0"/>
          </a:p>
          <a:p>
            <a:endParaRPr lang="ru-RU" dirty="0"/>
          </a:p>
          <a:p>
            <a:r>
              <a:rPr lang="ru-RU" dirty="0"/>
              <a:t>След. Слайд.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9586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/>
              <a:t>След. Слайд.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0176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/>
              <a:t>След. Слайд.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71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/>
              <a:t>След. Слайд.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3180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  <a:defRPr/>
            </a:pPr>
            <a:r>
              <a:rPr lang="ru-RU" sz="1200" dirty="0">
                <a:latin typeface="PT Sans" panose="020B0503020203020204" pitchFamily="34" charset="-52"/>
              </a:rPr>
              <a:t>Перейдем ко второй категории предложений от подразделений.</a:t>
            </a:r>
          </a:p>
          <a:p>
            <a:pPr marL="0" lvl="0" indent="0">
              <a:buNone/>
              <a:defRPr/>
            </a:pPr>
            <a:r>
              <a:rPr lang="ru-RU" sz="1200" dirty="0">
                <a:latin typeface="PT Sans" panose="020B0503020203020204" pitchFamily="34" charset="-52"/>
              </a:rPr>
              <a:t>Исходя</a:t>
            </a:r>
            <a:r>
              <a:rPr lang="ru-RU" sz="1200" baseline="0" dirty="0">
                <a:latin typeface="PT Sans" panose="020B0503020203020204" pitchFamily="34" charset="-52"/>
              </a:rPr>
              <a:t> из запросов подразделений мы определили, что есть потребность в создании сопроводительных графических элементов таких как:</a:t>
            </a:r>
            <a:endParaRPr lang="ru-RU" sz="12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2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r>
              <a:rPr lang="ru-RU" sz="1200" dirty="0">
                <a:latin typeface="PT Sans" panose="020B0503020203020204" pitchFamily="34" charset="-52"/>
              </a:rPr>
              <a:t>Пиктограммы</a:t>
            </a:r>
          </a:p>
          <a:p>
            <a:pPr marL="228600" lvl="0" indent="-228600">
              <a:buAutoNum type="arabicPeriod"/>
              <a:defRPr/>
            </a:pPr>
            <a:r>
              <a:rPr lang="ru-RU" sz="1200" dirty="0">
                <a:latin typeface="PT Sans" panose="020B0503020203020204" pitchFamily="34" charset="-52"/>
              </a:rPr>
              <a:t>Представление предметных рейтингов</a:t>
            </a:r>
          </a:p>
          <a:p>
            <a:pPr marL="228600" lvl="0" indent="-228600">
              <a:buAutoNum type="arabicPeriod"/>
              <a:defRPr/>
            </a:pPr>
            <a:r>
              <a:rPr lang="ru-RU" sz="1200" dirty="0">
                <a:latin typeface="PT Sans" panose="020B0503020203020204" pitchFamily="34" charset="-52"/>
              </a:rPr>
              <a:t>Фотографии</a:t>
            </a:r>
            <a:endParaRPr lang="en-US" sz="1200" dirty="0">
              <a:latin typeface="PT Sans" panose="020B0503020203020204" pitchFamily="34" charset="-52"/>
            </a:endParaRPr>
          </a:p>
          <a:p>
            <a:pPr marL="0" indent="0">
              <a:buNone/>
            </a:pPr>
            <a:endParaRPr lang="ru-RU" baseline="0" dirty="0"/>
          </a:p>
          <a:p>
            <a:pPr marL="0" indent="0">
              <a:buNone/>
            </a:pPr>
            <a:r>
              <a:rPr lang="ru-RU" baseline="0" dirty="0"/>
              <a:t>На данном слайде представляем вам 3 вида пиктограмм, которые </a:t>
            </a:r>
            <a:r>
              <a:rPr lang="ru-RU" baseline="0" dirty="0" err="1"/>
              <a:t>отрисованы</a:t>
            </a:r>
            <a:r>
              <a:rPr lang="ru-RU" baseline="0" dirty="0"/>
              <a:t> в разных цветах, приемах графики и подойдут для разных стилей представления информации. В последующем мы разместим ссылку на архив пиктограмм на все случаи жизни.</a:t>
            </a:r>
          </a:p>
          <a:p>
            <a:pPr marL="0" indent="0">
              <a:buNone/>
            </a:pPr>
            <a:endParaRPr lang="ru-RU" baseline="0" dirty="0"/>
          </a:p>
          <a:p>
            <a:pPr marL="0" indent="0">
              <a:buNone/>
            </a:pPr>
            <a:r>
              <a:rPr lang="ru-RU" baseline="0" dirty="0"/>
              <a:t>След. слайд</a:t>
            </a:r>
          </a:p>
          <a:p>
            <a:pPr marL="228600" indent="-228600">
              <a:buAutoNum type="arabicParenR"/>
            </a:pP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7253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Также такие пиктограммы</a:t>
            </a:r>
            <a:r>
              <a:rPr lang="ru-RU" baseline="0" dirty="0"/>
              <a:t> могут быть использованы, как тематический паттерн, при создании текстового слайда. </a:t>
            </a:r>
            <a:r>
              <a:rPr lang="ru-RU" i="1" baseline="0" dirty="0"/>
              <a:t>(</a:t>
            </a:r>
            <a:r>
              <a:rPr lang="ru-RU" b="1" i="1" baseline="0" dirty="0"/>
              <a:t>пока не уверен нужен ли этот слайд</a:t>
            </a:r>
            <a:r>
              <a:rPr lang="ru-RU" i="1" baseline="0" dirty="0"/>
              <a:t>)</a:t>
            </a:r>
          </a:p>
          <a:p>
            <a:endParaRPr lang="ru-RU" i="1" baseline="0" dirty="0"/>
          </a:p>
          <a:p>
            <a:r>
              <a:rPr lang="ru-RU" i="0" baseline="0" dirty="0"/>
              <a:t>След слайд</a:t>
            </a:r>
            <a:endParaRPr lang="ru-RU" i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0967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Используя</a:t>
            </a:r>
            <a:r>
              <a:rPr lang="ru-RU" baseline="0" dirty="0"/>
              <a:t> обновленные версии пиктограмм, у нас получились более лаконичные и строгие визуальные образы. Слайд с представлением информации об университете получился спокойным и на первое место вышла информация о позициях в рейтингах. Кстати, обратите внимание, что пиктограмма главного здания также присутствует.</a:t>
            </a:r>
          </a:p>
          <a:p>
            <a:endParaRPr lang="ru-RU" baseline="0" dirty="0"/>
          </a:p>
          <a:p>
            <a:r>
              <a:rPr lang="ru-RU" baseline="0" dirty="0"/>
              <a:t>Данный слайд мы рекомендуем использовать во всех презентациях, как внутреннего, так и внешнего назначения и приводить в нем только те показатели, которые связаны с вашим докладом. Количество показателей не должно превышать 6 штук, не включая рейтинги. Позиции в рейтингах же предлагаем демонстрировать только по профилю докладчика.</a:t>
            </a:r>
          </a:p>
          <a:p>
            <a:r>
              <a:rPr lang="ru-RU" baseline="0" dirty="0"/>
              <a:t>Как вы заметили на этом слайде позиции в рейтингах не дублируются на корешке. На остальных слайдах они будут присутствовать.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3193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Добрый день, уважаемый Ленар Ринатович! Добрый день, коллеги.</a:t>
            </a:r>
          </a:p>
          <a:p>
            <a:r>
              <a:rPr lang="ru-RU" dirty="0"/>
              <a:t>Согласно поручению</a:t>
            </a:r>
            <a:r>
              <a:rPr lang="ru-RU" baseline="0" dirty="0"/>
              <a:t> ректора по рекомендациям по использованию фирменного стиля, мы разослали всем руководителям подразделений письмо с просьбой предоставить нам обратную связь в виде предложений по изменению и корректировкам связанными с использованием фирменного стиля в презентациях.</a:t>
            </a:r>
          </a:p>
          <a:p>
            <a:r>
              <a:rPr lang="ru-RU" baseline="0" dirty="0"/>
              <a:t>Все полученные рекомендации мы разбили на три категории:</a:t>
            </a:r>
          </a:p>
          <a:p>
            <a:pPr marL="228600" indent="-228600">
              <a:buAutoNum type="arabicParenR"/>
            </a:pPr>
            <a:r>
              <a:rPr lang="ru-RU" baseline="0" dirty="0"/>
              <a:t>Предложения по оформлению презентации;</a:t>
            </a:r>
          </a:p>
          <a:p>
            <a:pPr marL="228600" indent="-228600">
              <a:buAutoNum type="arabicParenR"/>
            </a:pPr>
            <a:r>
              <a:rPr lang="ru-RU" baseline="0" dirty="0"/>
              <a:t>Предложения по внедрению новых единых стилеобразующих элементов;</a:t>
            </a:r>
          </a:p>
          <a:p>
            <a:pPr marL="228600" indent="-228600">
              <a:buAutoNum type="arabicParenR"/>
            </a:pPr>
            <a:r>
              <a:rPr lang="ru-RU" baseline="0" dirty="0"/>
              <a:t>Предложения по структуре презентаций.</a:t>
            </a:r>
          </a:p>
          <a:p>
            <a:pPr marL="228600" indent="-228600">
              <a:buAutoNum type="arabicParenR"/>
            </a:pPr>
            <a:endParaRPr lang="ru-RU" baseline="0" dirty="0"/>
          </a:p>
          <a:p>
            <a:pPr marL="0" indent="0">
              <a:buNone/>
            </a:pPr>
            <a:r>
              <a:rPr lang="ru-RU" baseline="0" dirty="0"/>
              <a:t>Итак, перейдем к первому пункту – оформление.</a:t>
            </a: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Заголовок: </a:t>
            </a:r>
            <a:r>
              <a:rPr lang="en-US" dirty="0"/>
              <a:t>PT Sans Caption </a:t>
            </a:r>
            <a:r>
              <a:rPr lang="ru-RU" dirty="0"/>
              <a:t>18</a:t>
            </a:r>
          </a:p>
          <a:p>
            <a:pPr marL="0" indent="0">
              <a:buNone/>
            </a:pPr>
            <a:r>
              <a:rPr lang="ru-RU" baseline="0" dirty="0"/>
              <a:t>Имя: </a:t>
            </a:r>
            <a:r>
              <a:rPr lang="en-US" dirty="0"/>
              <a:t>PT Sans </a:t>
            </a:r>
            <a:r>
              <a:rPr lang="ru-RU" dirty="0"/>
              <a:t>полужирный</a:t>
            </a:r>
            <a:r>
              <a:rPr lang="en-US" dirty="0"/>
              <a:t> </a:t>
            </a:r>
            <a:r>
              <a:rPr lang="ru-RU" dirty="0"/>
              <a:t>16</a:t>
            </a:r>
            <a:endParaRPr lang="ru-RU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/>
              <a:t>Контакты и должность: </a:t>
            </a:r>
            <a:r>
              <a:rPr lang="en-US" dirty="0"/>
              <a:t>PT Sans </a:t>
            </a:r>
            <a:r>
              <a:rPr lang="ru-RU" dirty="0"/>
              <a:t>12</a:t>
            </a:r>
            <a:endParaRPr lang="ru-RU" baseline="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1676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7965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Наши предложения,</a:t>
            </a:r>
            <a:r>
              <a:rPr lang="ru-RU" baseline="0" dirty="0"/>
              <a:t> которые в данный момент мы уже реализуем:</a:t>
            </a:r>
          </a:p>
          <a:p>
            <a:pPr marL="228600" indent="-228600">
              <a:buAutoNum type="arabicParenR"/>
            </a:pPr>
            <a:r>
              <a:rPr lang="ru-RU" baseline="0" dirty="0"/>
              <a:t>Создание фотобанка </a:t>
            </a:r>
            <a:r>
              <a:rPr lang="ru-RU" baseline="0" dirty="0" err="1"/>
              <a:t>имиджевых</a:t>
            </a:r>
            <a:r>
              <a:rPr lang="ru-RU" baseline="0" dirty="0"/>
              <a:t> фотографий университета. Конечно же без предложений со стороны руководителей нам сложно будет понимать полную потребность. С нашей стороны мы готовы привлекать к выполнению данной задачи фотографа.</a:t>
            </a:r>
          </a:p>
          <a:p>
            <a:pPr marL="228600" indent="-228600">
              <a:buAutoNum type="arabicParenR"/>
            </a:pPr>
            <a:r>
              <a:rPr lang="ru-RU" baseline="0" dirty="0"/>
              <a:t>Создание на официальном портале, на странице фирменной стилистики раздела, в который будут размещены и постоянно пополняться элементы фирменной стилистики, оформления, шрифты, пиктограммы, иконки и цветовые решения.</a:t>
            </a:r>
          </a:p>
          <a:p>
            <a:pPr marL="228600" indent="-228600">
              <a:buAutoNum type="arabicParenR"/>
            </a:pPr>
            <a:endParaRPr lang="ru-RU" baseline="0" dirty="0"/>
          </a:p>
          <a:p>
            <a:pPr marL="0" indent="0">
              <a:buNone/>
            </a:pPr>
            <a:r>
              <a:rPr lang="ru-RU" baseline="0" dirty="0"/>
              <a:t>Спасибо за внимание! Готова выслушать предложения и комментарии.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5902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671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aseline="0" dirty="0"/>
              <a:t>Итак, перейдем к первому пункту – оформление.</a:t>
            </a:r>
          </a:p>
          <a:p>
            <a:pPr marL="0" indent="0">
              <a:buNone/>
            </a:pPr>
            <a:r>
              <a:rPr lang="ru-RU" baseline="0" dirty="0"/>
              <a:t>Основной просьбой со стороны подразделений было увеличить пространство презентации. Нам тоже показалось логичным и правильным, за счет уменьшения ширины корешка увеличить пространство для контента.</a:t>
            </a:r>
          </a:p>
          <a:p>
            <a:pPr marL="228600" indent="-228600">
              <a:buAutoNum type="arabicParenR"/>
            </a:pPr>
            <a:endParaRPr lang="ru-RU" dirty="0"/>
          </a:p>
          <a:p>
            <a:pPr marL="0" indent="0">
              <a:buNone/>
            </a:pPr>
            <a:r>
              <a:rPr lang="ru-RU" dirty="0"/>
              <a:t>След. слайд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452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/>
              <a:t>След. слайд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074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После</a:t>
            </a:r>
            <a:r>
              <a:rPr lang="ru-RU" baseline="0" dirty="0"/>
              <a:t> переосмысления структуры слайда, у нас появилось предложение сделать горизонтальный формат оформления, который визуально дает возможность визуально разграничить поле навигации-тематики и дать больше маневра для представления контента на слайде.</a:t>
            </a:r>
          </a:p>
          <a:p>
            <a:endParaRPr lang="ru-RU" baseline="0" dirty="0"/>
          </a:p>
          <a:p>
            <a:r>
              <a:rPr lang="ru-RU" baseline="0" dirty="0"/>
              <a:t>След. Слайд</a:t>
            </a:r>
          </a:p>
          <a:p>
            <a:endParaRPr lang="ru-RU" baseline="0" dirty="0"/>
          </a:p>
          <a:p>
            <a:r>
              <a:rPr lang="ru-RU" baseline="0" dirty="0"/>
              <a:t>Обращаю ваше внимание, что версию в сером цвете также предусмотрели.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43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/>
              <a:t>Обращаю ваше внимание, что версию в сером цвете также предусмотрели.</a:t>
            </a:r>
            <a:endParaRPr lang="ru-RU" dirty="0"/>
          </a:p>
          <a:p>
            <a:endParaRPr lang="ru-RU" dirty="0"/>
          </a:p>
          <a:p>
            <a:r>
              <a:rPr lang="ru-RU" dirty="0"/>
              <a:t>След. Слайд.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2272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endParaRPr lang="ru-RU" dirty="0"/>
          </a:p>
          <a:p>
            <a:pPr marL="0" indent="0">
              <a:buNone/>
            </a:pPr>
            <a:r>
              <a:rPr lang="ru-RU" dirty="0"/>
              <a:t>След. слайд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2973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endParaRPr lang="ru-RU" dirty="0"/>
          </a:p>
          <a:p>
            <a:pPr marL="0" indent="0">
              <a:buNone/>
            </a:pPr>
            <a:r>
              <a:rPr lang="ru-RU" dirty="0"/>
              <a:t>След. слайд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74683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endParaRPr lang="ru-RU" dirty="0"/>
          </a:p>
          <a:p>
            <a:pPr marL="0" indent="0">
              <a:buNone/>
            </a:pPr>
            <a:r>
              <a:rPr lang="ru-RU" dirty="0"/>
              <a:t>След. слайд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155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1.png"/><Relationship Id="rId18" Type="http://schemas.openxmlformats.org/officeDocument/2006/relationships/image" Target="../media/image26.png"/><Relationship Id="rId26" Type="http://schemas.openxmlformats.org/officeDocument/2006/relationships/image" Target="../media/image34.png"/><Relationship Id="rId21" Type="http://schemas.openxmlformats.org/officeDocument/2006/relationships/image" Target="../media/image29.png"/><Relationship Id="rId34" Type="http://schemas.openxmlformats.org/officeDocument/2006/relationships/image" Target="../media/image5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17" Type="http://schemas.openxmlformats.org/officeDocument/2006/relationships/image" Target="../media/image25.png"/><Relationship Id="rId25" Type="http://schemas.openxmlformats.org/officeDocument/2006/relationships/image" Target="../media/image33.png"/><Relationship Id="rId33" Type="http://schemas.openxmlformats.org/officeDocument/2006/relationships/image" Target="../media/image41.png"/><Relationship Id="rId2" Type="http://schemas.openxmlformats.org/officeDocument/2006/relationships/notesSlide" Target="../notesSlides/notesSlide17.xml"/><Relationship Id="rId16" Type="http://schemas.openxmlformats.org/officeDocument/2006/relationships/image" Target="../media/image24.png"/><Relationship Id="rId20" Type="http://schemas.openxmlformats.org/officeDocument/2006/relationships/image" Target="../media/image28.png"/><Relationship Id="rId29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24" Type="http://schemas.openxmlformats.org/officeDocument/2006/relationships/image" Target="../media/image32.png"/><Relationship Id="rId32" Type="http://schemas.openxmlformats.org/officeDocument/2006/relationships/image" Target="../media/image40.png"/><Relationship Id="rId37" Type="http://schemas.openxmlformats.org/officeDocument/2006/relationships/image" Target="../media/image8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23" Type="http://schemas.openxmlformats.org/officeDocument/2006/relationships/image" Target="../media/image31.png"/><Relationship Id="rId28" Type="http://schemas.openxmlformats.org/officeDocument/2006/relationships/image" Target="../media/image36.png"/><Relationship Id="rId36" Type="http://schemas.openxmlformats.org/officeDocument/2006/relationships/image" Target="../media/image7.png"/><Relationship Id="rId10" Type="http://schemas.openxmlformats.org/officeDocument/2006/relationships/image" Target="../media/image18.png"/><Relationship Id="rId19" Type="http://schemas.openxmlformats.org/officeDocument/2006/relationships/image" Target="../media/image27.png"/><Relationship Id="rId31" Type="http://schemas.openxmlformats.org/officeDocument/2006/relationships/image" Target="../media/image39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Relationship Id="rId22" Type="http://schemas.openxmlformats.org/officeDocument/2006/relationships/image" Target="../media/image30.png"/><Relationship Id="rId27" Type="http://schemas.openxmlformats.org/officeDocument/2006/relationships/image" Target="../media/image35.png"/><Relationship Id="rId30" Type="http://schemas.openxmlformats.org/officeDocument/2006/relationships/image" Target="../media/image38.png"/><Relationship Id="rId35" Type="http://schemas.openxmlformats.org/officeDocument/2006/relationships/image" Target="../media/image6.png"/><Relationship Id="rId8" Type="http://schemas.openxmlformats.org/officeDocument/2006/relationships/image" Target="../media/image16.png"/><Relationship Id="rId3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11" Type="http://schemas.openxmlformats.org/officeDocument/2006/relationships/image" Target="../media/image50.png"/><Relationship Id="rId5" Type="http://schemas.openxmlformats.org/officeDocument/2006/relationships/image" Target="../media/image45.png"/><Relationship Id="rId10" Type="http://schemas.openxmlformats.org/officeDocument/2006/relationships/image" Target="../media/image49.png"/><Relationship Id="rId4" Type="http://schemas.openxmlformats.org/officeDocument/2006/relationships/image" Target="../media/image44.png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EAElshina@kpfu.r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51.jpeg"/><Relationship Id="rId7" Type="http://schemas.openxmlformats.org/officeDocument/2006/relationships/image" Target="../media/image55.png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11" Type="http://schemas.openxmlformats.org/officeDocument/2006/relationships/image" Target="../media/image7.png"/><Relationship Id="rId5" Type="http://schemas.openxmlformats.org/officeDocument/2006/relationships/image" Target="../media/image53.jpeg"/><Relationship Id="rId10" Type="http://schemas.openxmlformats.org/officeDocument/2006/relationships/image" Target="../media/image6.png"/><Relationship Id="rId4" Type="http://schemas.openxmlformats.org/officeDocument/2006/relationships/image" Target="../media/image52.jpeg"/><Relationship Id="rId9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09732FE-DEE9-D328-81B8-A59F2E95793F}"/>
              </a:ext>
            </a:extLst>
          </p:cNvPr>
          <p:cNvSpPr/>
          <p:nvPr/>
        </p:nvSpPr>
        <p:spPr>
          <a:xfrm>
            <a:off x="0" y="22707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403648" y="2372666"/>
            <a:ext cx="63367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Clr>
                <a:srgbClr val="000000"/>
              </a:buClr>
              <a:buSzPts val="1100"/>
            </a:pPr>
            <a:r>
              <a:rPr lang="ru-RU" sz="2000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РЕКОМЕНДАЦИИ ПО ИСПОЛЬЗОВАНИЮ ФИРМЕННОГО СТИЛЯ КАЗАНСКОГО ФЕДЕРАЛЬНОГО УНИВЕРСИТЕТА</a:t>
            </a:r>
          </a:p>
          <a:p>
            <a:pPr lvl="0" algn="ctr">
              <a:buClr>
                <a:srgbClr val="000000"/>
              </a:buClr>
              <a:buSzPts val="1100"/>
            </a:pPr>
            <a:r>
              <a:rPr lang="ru-RU" sz="2000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  <a:cs typeface="Arial"/>
                <a:sym typeface="Arial"/>
              </a:rPr>
              <a:t>ПРИ СОСТАВЛЕНИИ ПРЕЗЕНТАЦИИ</a:t>
            </a:r>
          </a:p>
          <a:p>
            <a:pPr lvl="0" algn="ctr">
              <a:buClr>
                <a:srgbClr val="000000"/>
              </a:buClr>
              <a:buSzPts val="1100"/>
            </a:pPr>
            <a:endParaRPr lang="ru-RU" sz="2000" dirty="0">
              <a:solidFill>
                <a:srgbClr val="00549F"/>
              </a:solidFill>
              <a:latin typeface="PT Sans Caption" panose="020B0603020203020204" pitchFamily="34" charset="-52"/>
              <a:ea typeface="PT Sans Caption" panose="020B0603020203020204" pitchFamily="34" charset="-52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2339753" y="2058086"/>
            <a:ext cx="4464495" cy="0"/>
          </a:xfrm>
          <a:prstGeom prst="line">
            <a:avLst/>
          </a:prstGeom>
          <a:ln w="12700">
            <a:solidFill>
              <a:srgbClr val="0054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F2880F9-32D9-44E3-A7B6-7D71F41F59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3788" y="2712"/>
            <a:ext cx="1920025" cy="205537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E581F69-38C0-4CF7-8192-C88719C4A51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570" y="195482"/>
            <a:ext cx="1728642" cy="1631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840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27525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Схематика расположения комбинированного контента при двух изображениях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8A2C88F-F4AD-48BD-9A82-69CC653E3AB9}"/>
              </a:ext>
            </a:extLst>
          </p:cNvPr>
          <p:cNvSpPr/>
          <p:nvPr/>
        </p:nvSpPr>
        <p:spPr>
          <a:xfrm>
            <a:off x="4523013" y="1005520"/>
            <a:ext cx="3103485" cy="2068990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B65D6B30-AE47-4ADF-9FEE-0673BD81D1FC}"/>
              </a:ext>
            </a:extLst>
          </p:cNvPr>
          <p:cNvSpPr>
            <a:spLocks/>
          </p:cNvSpPr>
          <p:nvPr/>
        </p:nvSpPr>
        <p:spPr>
          <a:xfrm>
            <a:off x="4645664" y="1002256"/>
            <a:ext cx="2858182" cy="1905455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50D954C-08BC-4492-A7E2-FA2BA32B5A07}"/>
              </a:ext>
            </a:extLst>
          </p:cNvPr>
          <p:cNvSpPr txBox="1"/>
          <p:nvPr/>
        </p:nvSpPr>
        <p:spPr>
          <a:xfrm>
            <a:off x="332059" y="1221799"/>
            <a:ext cx="337584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1)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sed do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eiusmod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tempor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incididunt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et dolore magna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Ut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ad minim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veniam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quis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nostrud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exercitation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ullamco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nisi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aliquip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commodo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consequat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2)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sed do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eiusmod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tempor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incididunt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et dolore magna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Ut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ad minim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veniam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quis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nostrud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exercitation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ullamco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nisi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aliquip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commodo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consequat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3E019DD-72E1-48C5-8826-5F0761AA764A}"/>
              </a:ext>
            </a:extLst>
          </p:cNvPr>
          <p:cNvSpPr txBox="1"/>
          <p:nvPr/>
        </p:nvSpPr>
        <p:spPr>
          <a:xfrm>
            <a:off x="338082" y="852467"/>
            <a:ext cx="166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Lorem ipsum</a:t>
            </a:r>
            <a:endParaRPr lang="ru-RU" dirty="0">
              <a:solidFill>
                <a:srgbClr val="00549F"/>
              </a:solidFill>
              <a:latin typeface="PT Sans Caption" panose="020B0603020203020204" pitchFamily="34" charset="-52"/>
              <a:ea typeface="PT Sans Caption" panose="020B0603020203020204" pitchFamily="34" charset="-52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983257A0-01C7-4B97-BCE4-5F8B77BE134A}"/>
              </a:ext>
            </a:extLst>
          </p:cNvPr>
          <p:cNvSpPr/>
          <p:nvPr/>
        </p:nvSpPr>
        <p:spPr>
          <a:xfrm>
            <a:off x="4523013" y="3074510"/>
            <a:ext cx="3103485" cy="2068990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5008F916-1068-4105-A9A5-AC8AE91E2E6A}"/>
              </a:ext>
            </a:extLst>
          </p:cNvPr>
          <p:cNvSpPr>
            <a:spLocks/>
          </p:cNvSpPr>
          <p:nvPr/>
        </p:nvSpPr>
        <p:spPr>
          <a:xfrm>
            <a:off x="4645664" y="3077774"/>
            <a:ext cx="2858182" cy="1905455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E826F7B9-A42C-444E-A35A-90C3945C363D}"/>
              </a:ext>
            </a:extLst>
          </p:cNvPr>
          <p:cNvSpPr/>
          <p:nvPr/>
        </p:nvSpPr>
        <p:spPr>
          <a:xfrm rot="16200000">
            <a:off x="6336657" y="3481721"/>
            <a:ext cx="2951621" cy="3719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D7E6A12-9DE3-4148-AE1F-8BD5AD1314DA}"/>
              </a:ext>
            </a:extLst>
          </p:cNvPr>
          <p:cNvSpPr txBox="1"/>
          <p:nvPr/>
        </p:nvSpPr>
        <p:spPr>
          <a:xfrm rot="16200000">
            <a:off x="6401910" y="3486833"/>
            <a:ext cx="2886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Максимальная заливка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3FC97F2F-F293-4742-8DC8-ADF4659B9163}"/>
              </a:ext>
            </a:extLst>
          </p:cNvPr>
          <p:cNvSpPr/>
          <p:nvPr/>
        </p:nvSpPr>
        <p:spPr>
          <a:xfrm>
            <a:off x="4646349" y="998992"/>
            <a:ext cx="2857498" cy="36007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49E2074-D63A-4704-9BA7-2B37A3FE28DE}"/>
              </a:ext>
            </a:extLst>
          </p:cNvPr>
          <p:cNvSpPr txBox="1"/>
          <p:nvPr/>
        </p:nvSpPr>
        <p:spPr>
          <a:xfrm>
            <a:off x="4711602" y="1004104"/>
            <a:ext cx="2640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Оптимальная заливка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4A8EF18B-ED11-4E47-94DA-79D8B4E3804D}"/>
              </a:ext>
            </a:extLst>
          </p:cNvPr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BBE51967-DD8D-4165-A882-888D777C989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483"/>
          <a:stretch/>
        </p:blipFill>
        <p:spPr>
          <a:xfrm>
            <a:off x="8512406" y="178580"/>
            <a:ext cx="476375" cy="619895"/>
          </a:xfrm>
          <a:prstGeom prst="rect">
            <a:avLst/>
          </a:prstGeom>
        </p:spPr>
      </p:pic>
      <p:pic>
        <p:nvPicPr>
          <p:cNvPr id="23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CCF1D177-6B0D-4C46-814E-EEE44351B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378" y="4465258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A2C1AC42-1844-4DE1-8A2D-AEE65B1E79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071" y="3886556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01CAA27A-ED5F-40B6-B1B3-76B8A5C55E89}"/>
              </a:ext>
            </a:extLst>
          </p:cNvPr>
          <p:cNvSpPr txBox="1"/>
          <p:nvPr/>
        </p:nvSpPr>
        <p:spPr>
          <a:xfrm>
            <a:off x="8410330" y="477156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F7308C6-F373-4F28-A26A-53B7569706D8}"/>
              </a:ext>
            </a:extLst>
          </p:cNvPr>
          <p:cNvSpPr txBox="1"/>
          <p:nvPr/>
        </p:nvSpPr>
        <p:spPr>
          <a:xfrm>
            <a:off x="8410330" y="4126704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 algn="ctr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DCE3AB53-6B19-4F26-A44E-2E38348DCBF5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5A922CB2-2861-4C78-A94E-284CF67EB9D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985724"/>
            <a:ext cx="827584" cy="1441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202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27525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Схематика расположения комбинированного контента при более чем двух изображениях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8A2C88F-F4AD-48BD-9A82-69CC653E3AB9}"/>
              </a:ext>
            </a:extLst>
          </p:cNvPr>
          <p:cNvSpPr/>
          <p:nvPr/>
        </p:nvSpPr>
        <p:spPr>
          <a:xfrm>
            <a:off x="4173098" y="1003636"/>
            <a:ext cx="2070000" cy="2068990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B65D6B30-AE47-4ADF-9FEE-0673BD81D1FC}"/>
              </a:ext>
            </a:extLst>
          </p:cNvPr>
          <p:cNvSpPr>
            <a:spLocks/>
          </p:cNvSpPr>
          <p:nvPr/>
        </p:nvSpPr>
        <p:spPr>
          <a:xfrm>
            <a:off x="4308884" y="1138131"/>
            <a:ext cx="1800000" cy="1800000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50D954C-08BC-4492-A7E2-FA2BA32B5A07}"/>
              </a:ext>
            </a:extLst>
          </p:cNvPr>
          <p:cNvSpPr txBox="1"/>
          <p:nvPr/>
        </p:nvSpPr>
        <p:spPr>
          <a:xfrm>
            <a:off x="332059" y="1221799"/>
            <a:ext cx="337584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1)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;</a:t>
            </a:r>
          </a:p>
          <a:p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2)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;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3)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;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4)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3E019DD-72E1-48C5-8826-5F0761AA764A}"/>
              </a:ext>
            </a:extLst>
          </p:cNvPr>
          <p:cNvSpPr txBox="1"/>
          <p:nvPr/>
        </p:nvSpPr>
        <p:spPr>
          <a:xfrm>
            <a:off x="338082" y="852467"/>
            <a:ext cx="166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Lorem ipsum</a:t>
            </a:r>
            <a:endParaRPr lang="ru-RU" dirty="0">
              <a:solidFill>
                <a:srgbClr val="00549F"/>
              </a:solidFill>
              <a:latin typeface="PT Sans Caption" panose="020B0603020203020204" pitchFamily="34" charset="-52"/>
              <a:ea typeface="PT Sans Caption" panose="020B0603020203020204" pitchFamily="34" charset="-52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983257A0-01C7-4B97-BCE4-5F8B77BE134A}"/>
              </a:ext>
            </a:extLst>
          </p:cNvPr>
          <p:cNvSpPr/>
          <p:nvPr/>
        </p:nvSpPr>
        <p:spPr>
          <a:xfrm>
            <a:off x="4173098" y="3072626"/>
            <a:ext cx="2070000" cy="2068990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D7E6A12-9DE3-4148-AE1F-8BD5AD1314DA}"/>
              </a:ext>
            </a:extLst>
          </p:cNvPr>
          <p:cNvSpPr txBox="1"/>
          <p:nvPr/>
        </p:nvSpPr>
        <p:spPr>
          <a:xfrm rot="16200000">
            <a:off x="2653127" y="3240395"/>
            <a:ext cx="2886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Максимальная заливка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BF8C622F-8C60-4866-81B8-8B9260F5D5ED}"/>
              </a:ext>
            </a:extLst>
          </p:cNvPr>
          <p:cNvSpPr>
            <a:spLocks/>
          </p:cNvSpPr>
          <p:nvPr/>
        </p:nvSpPr>
        <p:spPr>
          <a:xfrm>
            <a:off x="4308884" y="3207121"/>
            <a:ext cx="1800000" cy="1800000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450BD10F-4AB6-4DC7-8F4B-35A4B1A4EAFE}"/>
              </a:ext>
            </a:extLst>
          </p:cNvPr>
          <p:cNvSpPr/>
          <p:nvPr/>
        </p:nvSpPr>
        <p:spPr>
          <a:xfrm>
            <a:off x="6244757" y="1005520"/>
            <a:ext cx="2070000" cy="2068990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B5FF8DB3-94C4-4AD6-87BC-02F8896C43C8}"/>
              </a:ext>
            </a:extLst>
          </p:cNvPr>
          <p:cNvSpPr>
            <a:spLocks/>
          </p:cNvSpPr>
          <p:nvPr/>
        </p:nvSpPr>
        <p:spPr>
          <a:xfrm>
            <a:off x="6380543" y="1140015"/>
            <a:ext cx="1800000" cy="1800000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FAFB106-56D6-4F83-9785-13CE988C72EA}"/>
              </a:ext>
            </a:extLst>
          </p:cNvPr>
          <p:cNvSpPr/>
          <p:nvPr/>
        </p:nvSpPr>
        <p:spPr>
          <a:xfrm>
            <a:off x="6244757" y="3074510"/>
            <a:ext cx="2070000" cy="2068990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CA0D183C-9298-4DB9-928A-66E5BCFF0436}"/>
              </a:ext>
            </a:extLst>
          </p:cNvPr>
          <p:cNvSpPr>
            <a:spLocks/>
          </p:cNvSpPr>
          <p:nvPr/>
        </p:nvSpPr>
        <p:spPr>
          <a:xfrm>
            <a:off x="6380543" y="3209005"/>
            <a:ext cx="1800000" cy="1800000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374928D9-F2E5-4D43-AC1D-DC97F9E7EAD7}"/>
              </a:ext>
            </a:extLst>
          </p:cNvPr>
          <p:cNvSpPr/>
          <p:nvPr/>
        </p:nvSpPr>
        <p:spPr>
          <a:xfrm>
            <a:off x="4308876" y="2583768"/>
            <a:ext cx="401853" cy="36007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87DF8EE-B023-489C-9023-00ED1CD949E8}"/>
              </a:ext>
            </a:extLst>
          </p:cNvPr>
          <p:cNvSpPr txBox="1"/>
          <p:nvPr/>
        </p:nvSpPr>
        <p:spPr>
          <a:xfrm>
            <a:off x="4374130" y="2588880"/>
            <a:ext cx="33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1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2BC6E189-C521-4CBA-BEAD-9C0FF9FEEA2C}"/>
              </a:ext>
            </a:extLst>
          </p:cNvPr>
          <p:cNvSpPr/>
          <p:nvPr/>
        </p:nvSpPr>
        <p:spPr>
          <a:xfrm>
            <a:off x="6382193" y="2583768"/>
            <a:ext cx="401853" cy="36007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5A859EB-A10C-43A1-BA1D-700C7E335A43}"/>
              </a:ext>
            </a:extLst>
          </p:cNvPr>
          <p:cNvSpPr txBox="1"/>
          <p:nvPr/>
        </p:nvSpPr>
        <p:spPr>
          <a:xfrm>
            <a:off x="6447447" y="2588880"/>
            <a:ext cx="33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2</a:t>
            </a: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2DC8E480-BBDD-4848-83D1-ADF1E77BAE46}"/>
              </a:ext>
            </a:extLst>
          </p:cNvPr>
          <p:cNvSpPr/>
          <p:nvPr/>
        </p:nvSpPr>
        <p:spPr>
          <a:xfrm>
            <a:off x="4308876" y="4644255"/>
            <a:ext cx="401853" cy="36007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B02F64E-EE1B-4BA0-AF02-84334F307471}"/>
              </a:ext>
            </a:extLst>
          </p:cNvPr>
          <p:cNvSpPr txBox="1"/>
          <p:nvPr/>
        </p:nvSpPr>
        <p:spPr>
          <a:xfrm>
            <a:off x="4374130" y="4649367"/>
            <a:ext cx="33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3</a:t>
            </a: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419055F1-0A84-45C7-9317-DBC9103FF653}"/>
              </a:ext>
            </a:extLst>
          </p:cNvPr>
          <p:cNvSpPr/>
          <p:nvPr/>
        </p:nvSpPr>
        <p:spPr>
          <a:xfrm>
            <a:off x="6382192" y="4652758"/>
            <a:ext cx="401853" cy="36007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18C4FD4-4CC1-461A-A01E-9B9879BB4FB2}"/>
              </a:ext>
            </a:extLst>
          </p:cNvPr>
          <p:cNvSpPr txBox="1"/>
          <p:nvPr/>
        </p:nvSpPr>
        <p:spPr>
          <a:xfrm>
            <a:off x="6447446" y="4657870"/>
            <a:ext cx="33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4</a:t>
            </a: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33630B8F-5FA3-4F9C-BB9B-764E5C756253}"/>
              </a:ext>
            </a:extLst>
          </p:cNvPr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86A7C675-473F-4B85-8CE1-A12F5C0F679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483"/>
          <a:stretch/>
        </p:blipFill>
        <p:spPr>
          <a:xfrm>
            <a:off x="8512406" y="178580"/>
            <a:ext cx="476375" cy="619895"/>
          </a:xfrm>
          <a:prstGeom prst="rect">
            <a:avLst/>
          </a:prstGeom>
        </p:spPr>
      </p:pic>
      <p:pic>
        <p:nvPicPr>
          <p:cNvPr id="45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E39DC261-4D28-4C9F-9300-EC8596792D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378" y="4465258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9FB5386F-4974-41F6-8639-FF245AF34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071" y="3886556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3EE25873-5AA8-4468-BB22-54CB23169016}"/>
              </a:ext>
            </a:extLst>
          </p:cNvPr>
          <p:cNvSpPr txBox="1"/>
          <p:nvPr/>
        </p:nvSpPr>
        <p:spPr>
          <a:xfrm>
            <a:off x="8410330" y="477156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B5EFEAA-1FF2-43FF-AE8E-B505FD9AF12B}"/>
              </a:ext>
            </a:extLst>
          </p:cNvPr>
          <p:cNvSpPr txBox="1"/>
          <p:nvPr/>
        </p:nvSpPr>
        <p:spPr>
          <a:xfrm>
            <a:off x="8410330" y="4126704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 algn="ctr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6103026F-1691-4244-9D65-76BE07BDB687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1" name="Рисунок 40">
            <a:extLst>
              <a:ext uri="{FF2B5EF4-FFF2-40B4-BE49-F238E27FC236}">
                <a16:creationId xmlns:a16="http://schemas.microsoft.com/office/drawing/2014/main" id="{1AF087D9-8C82-4482-98EF-3E985DD761C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985724"/>
            <a:ext cx="827584" cy="1441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639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924"/>
            <a:ext cx="9144000" cy="832664"/>
          </a:xfrm>
          <a:prstGeom prst="rect">
            <a:avLst/>
          </a:prstGeom>
          <a:solidFill>
            <a:srgbClr val="00549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187624" y="50817"/>
            <a:ext cx="431658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/>
                </a:solidFill>
                <a:latin typeface="PT Sans" panose="020B0503020203020204" pitchFamily="34" charset="-52"/>
              </a:rPr>
              <a:t>Схематика расположения текстового контента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F8A3BB4-B645-4DEF-8DD6-F43591820813}"/>
              </a:ext>
            </a:extLst>
          </p:cNvPr>
          <p:cNvSpPr txBox="1"/>
          <p:nvPr/>
        </p:nvSpPr>
        <p:spPr>
          <a:xfrm>
            <a:off x="332058" y="1351169"/>
            <a:ext cx="747659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sed do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eiusmod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tempor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incididunt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et dolore magna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Ut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ad minim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veniam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quis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nostrud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exercitation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ullamco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nisi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aliquip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commodo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consequat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Duis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aute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irure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reprehenderit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voluptate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esse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cillum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dolore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eu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fugiat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nulla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pariatur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Excepteur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sint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occaecat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cupidatat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proident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sunt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 culpa qui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officia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deserunt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mollit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id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A3AA8B0-8BDD-4716-806B-9253D9E6B23F}"/>
              </a:ext>
            </a:extLst>
          </p:cNvPr>
          <p:cNvSpPr txBox="1"/>
          <p:nvPr/>
        </p:nvSpPr>
        <p:spPr>
          <a:xfrm>
            <a:off x="332058" y="3378354"/>
            <a:ext cx="747659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sed do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eiusmod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tempor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incididunt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et dolore magna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Ut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ad minim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veniam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quis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nostrud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exercitation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ullamco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nisi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aliquip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commodo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consequat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Duis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aute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irure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reprehenderit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voluptate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esse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cillum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dolore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eu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fugiat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nulla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pariatur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Excepteur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sint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occaecat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cupidatat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proident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sunt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 culpa qui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officia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deserunt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mollit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id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FE848BF-BA27-4C94-A479-BB057E634F6A}"/>
              </a:ext>
            </a:extLst>
          </p:cNvPr>
          <p:cNvSpPr txBox="1"/>
          <p:nvPr/>
        </p:nvSpPr>
        <p:spPr>
          <a:xfrm>
            <a:off x="338082" y="981837"/>
            <a:ext cx="166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Lorem ipsum</a:t>
            </a:r>
            <a:endParaRPr lang="ru-RU" dirty="0">
              <a:solidFill>
                <a:srgbClr val="00549F"/>
              </a:solidFill>
              <a:latin typeface="PT Sans Caption" panose="020B0603020203020204" pitchFamily="34" charset="-52"/>
              <a:ea typeface="PT Sans Caption" panose="020B0603020203020204" pitchFamily="34" charset="-52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6A1A040-E39E-488A-89DD-C09DF4268031}"/>
              </a:ext>
            </a:extLst>
          </p:cNvPr>
          <p:cNvSpPr txBox="1"/>
          <p:nvPr/>
        </p:nvSpPr>
        <p:spPr>
          <a:xfrm>
            <a:off x="338082" y="2964925"/>
            <a:ext cx="166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Lorem ipsum</a:t>
            </a:r>
            <a:endParaRPr lang="ru-RU" dirty="0">
              <a:solidFill>
                <a:srgbClr val="00549F"/>
              </a:solidFill>
              <a:latin typeface="PT Sans Caption" panose="020B0603020203020204" pitchFamily="34" charset="-52"/>
              <a:ea typeface="PT Sans Caption" panose="020B0603020203020204" pitchFamily="34" charset="-52"/>
            </a:endParaRP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3E3CCD4E-D780-45C7-8C2B-FB3F0F972D2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919"/>
          <a:stretch/>
        </p:blipFill>
        <p:spPr>
          <a:xfrm>
            <a:off x="205087" y="191214"/>
            <a:ext cx="478482" cy="476590"/>
          </a:xfrm>
          <a:prstGeom prst="rect">
            <a:avLst/>
          </a:prstGeom>
        </p:spPr>
      </p:pic>
      <p:pic>
        <p:nvPicPr>
          <p:cNvPr id="22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AE20F9EB-5D27-4A97-A1F0-FB77EE5113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094" y="367563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E23EB01D-184B-4D42-BC5A-91AFD43F8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8787" y="114719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A93F8035-DE4B-4B2C-9603-F55ED81C35A7}"/>
              </a:ext>
            </a:extLst>
          </p:cNvPr>
          <p:cNvSpPr txBox="1"/>
          <p:nvPr/>
        </p:nvSpPr>
        <p:spPr>
          <a:xfrm>
            <a:off x="8279432" y="374979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lvl="0">
              <a:defRPr/>
            </a:pPr>
            <a:r>
              <a:rPr kumimoji="0" lang="ru-RU" sz="800" b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7BF3A96-4125-4828-AB5D-5E367B95B9AA}"/>
              </a:ext>
            </a:extLst>
          </p:cNvPr>
          <p:cNvSpPr txBox="1"/>
          <p:nvPr/>
        </p:nvSpPr>
        <p:spPr>
          <a:xfrm>
            <a:off x="8279432" y="7144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lang="en-US" sz="800" b="0" kern="0" dirty="0">
              <a:solidFill>
                <a:schemeClr val="bg1"/>
              </a:solidFill>
              <a:latin typeface="PT Sans" panose="020B0503020203020204" pitchFamily="34" charset="-52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400DC4C0-3325-469C-BA70-6F587DDA85D1}"/>
              </a:ext>
            </a:extLst>
          </p:cNvPr>
          <p:cNvSpPr/>
          <p:nvPr/>
        </p:nvSpPr>
        <p:spPr>
          <a:xfrm>
            <a:off x="5796136" y="0"/>
            <a:ext cx="2016671" cy="834588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4C90C6FB-F7E5-4FBB-BED8-F5DCC206343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"/>
            <a:ext cx="2023624" cy="83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759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9144000" cy="83458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C183395-B205-4F89-B991-69ECA82D95A6}"/>
              </a:ext>
            </a:extLst>
          </p:cNvPr>
          <p:cNvSpPr txBox="1"/>
          <p:nvPr/>
        </p:nvSpPr>
        <p:spPr>
          <a:xfrm>
            <a:off x="1187624" y="0"/>
            <a:ext cx="4316585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Рекомендации по использованию фирменного стиля</a:t>
            </a:r>
          </a:p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при составлении презентаций</a:t>
            </a:r>
          </a:p>
          <a:p>
            <a:r>
              <a:rPr lang="ru-RU" sz="1000" b="1" dirty="0">
                <a:solidFill>
                  <a:schemeClr val="bg1"/>
                </a:solidFill>
                <a:latin typeface="PT Sans" panose="020B0503020203020204" pitchFamily="34" charset="-52"/>
              </a:rPr>
              <a:t>Схематика расположения комбинированного контента при одном изображении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D09B7EF6-224B-4AFE-8B33-B46B8E8CEC0D}"/>
              </a:ext>
            </a:extLst>
          </p:cNvPr>
          <p:cNvSpPr/>
          <p:nvPr/>
        </p:nvSpPr>
        <p:spPr>
          <a:xfrm>
            <a:off x="0" y="832664"/>
            <a:ext cx="9144000" cy="4310836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2BD2E00D-8122-465E-9273-7BDFD28FB1EB}"/>
              </a:ext>
            </a:extLst>
          </p:cNvPr>
          <p:cNvSpPr/>
          <p:nvPr/>
        </p:nvSpPr>
        <p:spPr>
          <a:xfrm>
            <a:off x="467543" y="1212148"/>
            <a:ext cx="8144629" cy="3559413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45C1C61-B9EA-4651-A9E8-C57A0CE93024}"/>
              </a:ext>
            </a:extLst>
          </p:cNvPr>
          <p:cNvSpPr/>
          <p:nvPr/>
        </p:nvSpPr>
        <p:spPr>
          <a:xfrm>
            <a:off x="466574" y="4771562"/>
            <a:ext cx="2449241" cy="3719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75BEA25-F224-482B-9853-7F1E9F66C8A0}"/>
              </a:ext>
            </a:extLst>
          </p:cNvPr>
          <p:cNvSpPr txBox="1"/>
          <p:nvPr/>
        </p:nvSpPr>
        <p:spPr>
          <a:xfrm>
            <a:off x="531827" y="4776674"/>
            <a:ext cx="2039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Полная заливка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F818F405-1CF1-42B7-A702-796299AE1341}"/>
              </a:ext>
            </a:extLst>
          </p:cNvPr>
          <p:cNvSpPr/>
          <p:nvPr/>
        </p:nvSpPr>
        <p:spPr>
          <a:xfrm>
            <a:off x="467089" y="1204530"/>
            <a:ext cx="2449241" cy="3719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3D515C8-E81D-4F75-B150-965F239716DF}"/>
              </a:ext>
            </a:extLst>
          </p:cNvPr>
          <p:cNvSpPr txBox="1"/>
          <p:nvPr/>
        </p:nvSpPr>
        <p:spPr>
          <a:xfrm>
            <a:off x="532342" y="1209642"/>
            <a:ext cx="2383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Частичная заливка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912325E2-E1CC-40C9-9185-1E7CF3064A3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919"/>
          <a:stretch/>
        </p:blipFill>
        <p:spPr>
          <a:xfrm>
            <a:off x="205087" y="191214"/>
            <a:ext cx="478482" cy="476590"/>
          </a:xfrm>
          <a:prstGeom prst="rect">
            <a:avLst/>
          </a:prstGeom>
        </p:spPr>
      </p:pic>
      <p:pic>
        <p:nvPicPr>
          <p:cNvPr id="27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9A5AB744-AF29-4AD6-A2F0-5D6AE304C7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094" y="367563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BAB03C11-2714-4816-B76F-083DCF91D2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8787" y="114719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DBDCF0C-1827-4F7B-B261-7D7DC011C91E}"/>
              </a:ext>
            </a:extLst>
          </p:cNvPr>
          <p:cNvSpPr txBox="1"/>
          <p:nvPr/>
        </p:nvSpPr>
        <p:spPr>
          <a:xfrm>
            <a:off x="8279432" y="374979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lvl="0">
              <a:defRPr/>
            </a:pPr>
            <a:r>
              <a:rPr kumimoji="0" lang="ru-RU" sz="800" b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BC71853-7158-48AF-9008-012578C8D0FF}"/>
              </a:ext>
            </a:extLst>
          </p:cNvPr>
          <p:cNvSpPr txBox="1"/>
          <p:nvPr/>
        </p:nvSpPr>
        <p:spPr>
          <a:xfrm>
            <a:off x="8279432" y="7144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lang="en-US" sz="800" b="0" kern="0" dirty="0">
              <a:solidFill>
                <a:schemeClr val="bg1"/>
              </a:solidFill>
              <a:latin typeface="PT Sans" panose="020B0503020203020204" pitchFamily="34" charset="-52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FC917CB-DFFF-4934-9694-FCABA5A80FBA}"/>
              </a:ext>
            </a:extLst>
          </p:cNvPr>
          <p:cNvSpPr/>
          <p:nvPr/>
        </p:nvSpPr>
        <p:spPr>
          <a:xfrm>
            <a:off x="5796136" y="0"/>
            <a:ext cx="2016671" cy="834588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2E6A539E-1AE9-4976-809F-0E692C67713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"/>
            <a:ext cx="2023624" cy="83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659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9144000" cy="83458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C183395-B205-4F89-B991-69ECA82D95A6}"/>
              </a:ext>
            </a:extLst>
          </p:cNvPr>
          <p:cNvSpPr txBox="1"/>
          <p:nvPr/>
        </p:nvSpPr>
        <p:spPr>
          <a:xfrm>
            <a:off x="1187624" y="0"/>
            <a:ext cx="4316585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Рекомендации по использованию фирменного стиля</a:t>
            </a:r>
          </a:p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при составлении презентаций</a:t>
            </a:r>
          </a:p>
          <a:p>
            <a:r>
              <a:rPr lang="ru-RU" sz="1000" b="1" dirty="0">
                <a:solidFill>
                  <a:schemeClr val="bg1"/>
                </a:solidFill>
                <a:latin typeface="PT Sans" panose="020B0503020203020204" pitchFamily="34" charset="-52"/>
              </a:rPr>
              <a:t>Схематика расположения контента при полной и частичной заливке одного изображения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61B817B8-A594-4B0A-8DD9-8D1E4536779C}"/>
              </a:ext>
            </a:extLst>
          </p:cNvPr>
          <p:cNvSpPr/>
          <p:nvPr/>
        </p:nvSpPr>
        <p:spPr>
          <a:xfrm>
            <a:off x="4831200" y="832664"/>
            <a:ext cx="4312800" cy="4310836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DFE68AE8-FAEB-4D2E-BEB6-ED10150E7ED0}"/>
              </a:ext>
            </a:extLst>
          </p:cNvPr>
          <p:cNvSpPr/>
          <p:nvPr/>
        </p:nvSpPr>
        <p:spPr>
          <a:xfrm>
            <a:off x="5192114" y="1095899"/>
            <a:ext cx="3746071" cy="3747600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DC26C6D-A730-40D0-A918-6EBA95AC516E}"/>
              </a:ext>
            </a:extLst>
          </p:cNvPr>
          <p:cNvSpPr txBox="1"/>
          <p:nvPr/>
        </p:nvSpPr>
        <p:spPr>
          <a:xfrm>
            <a:off x="293360" y="1739021"/>
            <a:ext cx="36638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sed do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eiusmod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tempor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incididunt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et dolore magna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Ut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ad minim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veniam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quis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nostrud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exercitation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ullamco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nisi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aliquip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commodo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consequat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Duis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aute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irure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reprehenderit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voluptate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esse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cillum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dolore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eu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fugiat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nulla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pariatur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Excepteur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sint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occaecat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cupidatat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proident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sunt in culpa qui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officia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deserunt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mollit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id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8FCBC59-C52B-4DCC-B63B-B020CE98A873}"/>
              </a:ext>
            </a:extLst>
          </p:cNvPr>
          <p:cNvSpPr txBox="1"/>
          <p:nvPr/>
        </p:nvSpPr>
        <p:spPr>
          <a:xfrm>
            <a:off x="306664" y="1166176"/>
            <a:ext cx="166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Lorem ipsum</a:t>
            </a:r>
            <a:endParaRPr lang="ru-RU" dirty="0">
              <a:solidFill>
                <a:srgbClr val="00549F"/>
              </a:solidFill>
              <a:latin typeface="PT Sans Caption" panose="020B0603020203020204" pitchFamily="34" charset="-52"/>
              <a:ea typeface="PT Sans Caption" panose="020B0603020203020204" pitchFamily="34" charset="-52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16E99F7E-FFFB-4F8D-996C-6557289F4C5A}"/>
              </a:ext>
            </a:extLst>
          </p:cNvPr>
          <p:cNvSpPr/>
          <p:nvPr/>
        </p:nvSpPr>
        <p:spPr>
          <a:xfrm>
            <a:off x="6192379" y="4786009"/>
            <a:ext cx="2951621" cy="3719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924457C-94FA-4BAC-AABA-B6CB853D46BA}"/>
              </a:ext>
            </a:extLst>
          </p:cNvPr>
          <p:cNvSpPr txBox="1"/>
          <p:nvPr/>
        </p:nvSpPr>
        <p:spPr>
          <a:xfrm>
            <a:off x="6257632" y="4791121"/>
            <a:ext cx="2886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Максимальная заливка</a:t>
            </a: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9D974BE8-DE3C-4EEE-A427-A7A4DB8774CE}"/>
              </a:ext>
            </a:extLst>
          </p:cNvPr>
          <p:cNvSpPr/>
          <p:nvPr/>
        </p:nvSpPr>
        <p:spPr>
          <a:xfrm>
            <a:off x="6013636" y="1083400"/>
            <a:ext cx="2951621" cy="3719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298D029-2819-4065-8A7D-CE9C3D956165}"/>
              </a:ext>
            </a:extLst>
          </p:cNvPr>
          <p:cNvSpPr txBox="1"/>
          <p:nvPr/>
        </p:nvSpPr>
        <p:spPr>
          <a:xfrm>
            <a:off x="6078889" y="1088512"/>
            <a:ext cx="2727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Оптимальная заливка</a:t>
            </a: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37DE3885-6386-4B16-AF85-57EAD2143C7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919"/>
          <a:stretch/>
        </p:blipFill>
        <p:spPr>
          <a:xfrm>
            <a:off x="205087" y="191214"/>
            <a:ext cx="478482" cy="476590"/>
          </a:xfrm>
          <a:prstGeom prst="rect">
            <a:avLst/>
          </a:prstGeom>
        </p:spPr>
      </p:pic>
      <p:pic>
        <p:nvPicPr>
          <p:cNvPr id="21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02C82767-979A-45E4-969C-D2DCAA42FF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094" y="367563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25CEE7E4-5D34-42A5-8DEE-552AFE6EF3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8787" y="114719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1583A7D5-DEF8-44C3-9E2A-0D6FCD0414AE}"/>
              </a:ext>
            </a:extLst>
          </p:cNvPr>
          <p:cNvSpPr txBox="1"/>
          <p:nvPr/>
        </p:nvSpPr>
        <p:spPr>
          <a:xfrm>
            <a:off x="8279432" y="374979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lvl="0">
              <a:defRPr/>
            </a:pPr>
            <a:r>
              <a:rPr kumimoji="0" lang="ru-RU" sz="800" b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E231DD1-9B69-4437-AD7C-896F23A6F82B}"/>
              </a:ext>
            </a:extLst>
          </p:cNvPr>
          <p:cNvSpPr txBox="1"/>
          <p:nvPr/>
        </p:nvSpPr>
        <p:spPr>
          <a:xfrm>
            <a:off x="8279432" y="7144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lang="en-US" sz="800" b="0" kern="0" dirty="0">
              <a:solidFill>
                <a:schemeClr val="bg1"/>
              </a:solidFill>
              <a:latin typeface="PT Sans" panose="020B0503020203020204" pitchFamily="34" charset="-52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870E73B6-20C0-494A-B145-AE4AE3801428}"/>
              </a:ext>
            </a:extLst>
          </p:cNvPr>
          <p:cNvSpPr/>
          <p:nvPr/>
        </p:nvSpPr>
        <p:spPr>
          <a:xfrm>
            <a:off x="5796136" y="0"/>
            <a:ext cx="2016671" cy="834588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23305A8A-DDD2-4CF7-BA3D-13781AFAE38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"/>
            <a:ext cx="2023624" cy="83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8656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9144000" cy="83458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C183395-B205-4F89-B991-69ECA82D95A6}"/>
              </a:ext>
            </a:extLst>
          </p:cNvPr>
          <p:cNvSpPr txBox="1"/>
          <p:nvPr/>
        </p:nvSpPr>
        <p:spPr>
          <a:xfrm>
            <a:off x="1187624" y="0"/>
            <a:ext cx="4316585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Рекомендации по использованию фирменного стиля</a:t>
            </a:r>
          </a:p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при составлении презентаций</a:t>
            </a:r>
          </a:p>
          <a:p>
            <a:r>
              <a:rPr lang="ru-RU" sz="1000" b="1" dirty="0">
                <a:solidFill>
                  <a:schemeClr val="bg1"/>
                </a:solidFill>
                <a:latin typeface="PT Sans" panose="020B0503020203020204" pitchFamily="34" charset="-52"/>
              </a:rPr>
              <a:t>Схематика расположения контента при полной и частичной заливке одного изображения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DC26C6D-A730-40D0-A918-6EBA95AC516E}"/>
              </a:ext>
            </a:extLst>
          </p:cNvPr>
          <p:cNvSpPr txBox="1"/>
          <p:nvPr/>
        </p:nvSpPr>
        <p:spPr>
          <a:xfrm>
            <a:off x="293360" y="1739021"/>
            <a:ext cx="406261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1)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sed do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eiusmod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tempor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incididunt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et dolore magna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Ut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ad minim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veniam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quis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nostrud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exercitation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ullamco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nisi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aliquip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commodo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consequat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2)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sed do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eiusmod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tempor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incididunt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et dolore magna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Ut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ad minim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veniam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quis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nostrud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exercitation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ullamco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nisi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aliquip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commodo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consequat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8FCBC59-C52B-4DCC-B63B-B020CE98A873}"/>
              </a:ext>
            </a:extLst>
          </p:cNvPr>
          <p:cNvSpPr txBox="1"/>
          <p:nvPr/>
        </p:nvSpPr>
        <p:spPr>
          <a:xfrm>
            <a:off x="306664" y="1166176"/>
            <a:ext cx="166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Lorem ipsum</a:t>
            </a:r>
            <a:endParaRPr lang="ru-RU" dirty="0">
              <a:solidFill>
                <a:srgbClr val="00549F"/>
              </a:solidFill>
              <a:latin typeface="PT Sans Caption" panose="020B0603020203020204" pitchFamily="34" charset="-52"/>
              <a:ea typeface="PT Sans Caption" panose="020B0603020203020204" pitchFamily="34" charset="-52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F7392409-116B-435E-A931-07A4B1CBEA24}"/>
              </a:ext>
            </a:extLst>
          </p:cNvPr>
          <p:cNvSpPr/>
          <p:nvPr/>
        </p:nvSpPr>
        <p:spPr>
          <a:xfrm>
            <a:off x="5887299" y="832664"/>
            <a:ext cx="3256701" cy="2171134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B1430BCB-6D39-45C5-BB41-68D71DCB6112}"/>
              </a:ext>
            </a:extLst>
          </p:cNvPr>
          <p:cNvSpPr/>
          <p:nvPr/>
        </p:nvSpPr>
        <p:spPr>
          <a:xfrm>
            <a:off x="5887299" y="2972367"/>
            <a:ext cx="3256701" cy="2171133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DD8E764B-289F-4FE6-8C36-39AF3D680BFC}"/>
              </a:ext>
            </a:extLst>
          </p:cNvPr>
          <p:cNvSpPr>
            <a:spLocks/>
          </p:cNvSpPr>
          <p:nvPr/>
        </p:nvSpPr>
        <p:spPr>
          <a:xfrm>
            <a:off x="5887299" y="961791"/>
            <a:ext cx="2858182" cy="1905455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4ADA722-0EFF-4222-AFC0-997641084BCB}"/>
              </a:ext>
            </a:extLst>
          </p:cNvPr>
          <p:cNvSpPr>
            <a:spLocks/>
          </p:cNvSpPr>
          <p:nvPr/>
        </p:nvSpPr>
        <p:spPr>
          <a:xfrm>
            <a:off x="5893409" y="3099570"/>
            <a:ext cx="2858182" cy="1905455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E4709284-788B-4B89-96BF-2B1BBB05BC3B}"/>
              </a:ext>
            </a:extLst>
          </p:cNvPr>
          <p:cNvSpPr/>
          <p:nvPr/>
        </p:nvSpPr>
        <p:spPr>
          <a:xfrm rot="16200000">
            <a:off x="4225520" y="3481720"/>
            <a:ext cx="2951621" cy="3719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9E149CD-09B8-41E9-8E4B-A025CD6D5ECF}"/>
              </a:ext>
            </a:extLst>
          </p:cNvPr>
          <p:cNvSpPr txBox="1"/>
          <p:nvPr/>
        </p:nvSpPr>
        <p:spPr>
          <a:xfrm rot="16200000">
            <a:off x="4290773" y="3486832"/>
            <a:ext cx="2886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Максимальная заливка</a:t>
            </a: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B91083CD-4BCA-43D0-8CE1-D871F1372834}"/>
              </a:ext>
            </a:extLst>
          </p:cNvPr>
          <p:cNvSpPr/>
          <p:nvPr/>
        </p:nvSpPr>
        <p:spPr>
          <a:xfrm>
            <a:off x="5888279" y="961812"/>
            <a:ext cx="2857498" cy="36007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7EBA9FD-5D3B-44C8-8A08-048A9F9B5F4C}"/>
              </a:ext>
            </a:extLst>
          </p:cNvPr>
          <p:cNvSpPr txBox="1"/>
          <p:nvPr/>
        </p:nvSpPr>
        <p:spPr>
          <a:xfrm>
            <a:off x="5953532" y="966924"/>
            <a:ext cx="2640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Оптимальная заливка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EF2C779C-3691-4590-9DF1-2CC718D3949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919"/>
          <a:stretch/>
        </p:blipFill>
        <p:spPr>
          <a:xfrm>
            <a:off x="205087" y="191214"/>
            <a:ext cx="478482" cy="476590"/>
          </a:xfrm>
          <a:prstGeom prst="rect">
            <a:avLst/>
          </a:prstGeom>
        </p:spPr>
      </p:pic>
      <p:pic>
        <p:nvPicPr>
          <p:cNvPr id="23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0ABA82A5-2837-416E-9B3D-49A70687D8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094" y="367563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D2620B4F-DC7C-47BE-A6D8-3648D8B9BF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8787" y="114719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BFCCBBF1-13BA-401E-8261-BD5C7D3EE0F2}"/>
              </a:ext>
            </a:extLst>
          </p:cNvPr>
          <p:cNvSpPr txBox="1"/>
          <p:nvPr/>
        </p:nvSpPr>
        <p:spPr>
          <a:xfrm>
            <a:off x="8279432" y="374979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lvl="0">
              <a:defRPr/>
            </a:pPr>
            <a:r>
              <a:rPr kumimoji="0" lang="ru-RU" sz="800" b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0F97F09-4E95-4DCD-BE2E-063F8E00CE5F}"/>
              </a:ext>
            </a:extLst>
          </p:cNvPr>
          <p:cNvSpPr txBox="1"/>
          <p:nvPr/>
        </p:nvSpPr>
        <p:spPr>
          <a:xfrm>
            <a:off x="8279432" y="7144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lang="en-US" sz="800" b="0" kern="0" dirty="0">
              <a:solidFill>
                <a:schemeClr val="bg1"/>
              </a:solidFill>
              <a:latin typeface="PT Sans" panose="020B0503020203020204" pitchFamily="34" charset="-52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1B4D8E5B-D599-4FBC-B32A-5A83C340EB8C}"/>
              </a:ext>
            </a:extLst>
          </p:cNvPr>
          <p:cNvSpPr/>
          <p:nvPr/>
        </p:nvSpPr>
        <p:spPr>
          <a:xfrm>
            <a:off x="5796136" y="0"/>
            <a:ext cx="2016671" cy="834588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F00FED95-9DAC-4053-B5D4-7067E9E7422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"/>
            <a:ext cx="2023624" cy="83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5978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9144000" cy="83458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C183395-B205-4F89-B991-69ECA82D95A6}"/>
              </a:ext>
            </a:extLst>
          </p:cNvPr>
          <p:cNvSpPr txBox="1"/>
          <p:nvPr/>
        </p:nvSpPr>
        <p:spPr>
          <a:xfrm>
            <a:off x="1187624" y="0"/>
            <a:ext cx="4316585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Рекомендации по использованию фирменного стиля</a:t>
            </a:r>
          </a:p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при составлении презентаций</a:t>
            </a:r>
          </a:p>
          <a:p>
            <a:r>
              <a:rPr lang="ru-RU" sz="1000" b="1" dirty="0">
                <a:solidFill>
                  <a:schemeClr val="bg1"/>
                </a:solidFill>
                <a:latin typeface="PT Sans" panose="020B0503020203020204" pitchFamily="34" charset="-52"/>
              </a:rPr>
              <a:t>Схематика расположения контента при полной и частичной заливке одного изображения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8FCBC59-C52B-4DCC-B63B-B020CE98A873}"/>
              </a:ext>
            </a:extLst>
          </p:cNvPr>
          <p:cNvSpPr txBox="1"/>
          <p:nvPr/>
        </p:nvSpPr>
        <p:spPr>
          <a:xfrm>
            <a:off x="306664" y="1166176"/>
            <a:ext cx="166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Lorem ipsum</a:t>
            </a:r>
            <a:endParaRPr lang="ru-RU" dirty="0">
              <a:solidFill>
                <a:srgbClr val="00549F"/>
              </a:solidFill>
              <a:latin typeface="PT Sans Caption" panose="020B0603020203020204" pitchFamily="34" charset="-52"/>
              <a:ea typeface="PT Sans Caption" panose="020B0603020203020204" pitchFamily="34" charset="-52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0CD10B4-C971-484E-86DC-62883626C7CA}"/>
              </a:ext>
            </a:extLst>
          </p:cNvPr>
          <p:cNvSpPr txBox="1"/>
          <p:nvPr/>
        </p:nvSpPr>
        <p:spPr>
          <a:xfrm>
            <a:off x="332059" y="2068518"/>
            <a:ext cx="337584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1)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;</a:t>
            </a:r>
          </a:p>
          <a:p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2)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;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3)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;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4)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75A3CDC-772A-461B-9428-8C7189D24DA6}"/>
              </a:ext>
            </a:extLst>
          </p:cNvPr>
          <p:cNvSpPr txBox="1"/>
          <p:nvPr/>
        </p:nvSpPr>
        <p:spPr>
          <a:xfrm rot="16200000">
            <a:off x="2653127" y="3240395"/>
            <a:ext cx="2886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Максимальная заливка</a:t>
            </a:r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C679E980-7A3B-4199-BC01-4EB9EC800F50}"/>
              </a:ext>
            </a:extLst>
          </p:cNvPr>
          <p:cNvGrpSpPr/>
          <p:nvPr/>
        </p:nvGrpSpPr>
        <p:grpSpPr>
          <a:xfrm>
            <a:off x="4827415" y="828786"/>
            <a:ext cx="4316585" cy="4314714"/>
            <a:chOff x="4173098" y="1003636"/>
            <a:chExt cx="4141659" cy="4139864"/>
          </a:xfrm>
        </p:grpSpPr>
        <p:sp>
          <p:nvSpPr>
            <p:cNvPr id="23" name="Прямоугольник 22">
              <a:extLst>
                <a:ext uri="{FF2B5EF4-FFF2-40B4-BE49-F238E27FC236}">
                  <a16:creationId xmlns:a16="http://schemas.microsoft.com/office/drawing/2014/main" id="{4EFD4B5B-2C98-4159-A39E-F43013C04F52}"/>
                </a:ext>
              </a:extLst>
            </p:cNvPr>
            <p:cNvSpPr/>
            <p:nvPr/>
          </p:nvSpPr>
          <p:spPr>
            <a:xfrm>
              <a:off x="4173098" y="1003636"/>
              <a:ext cx="2070000" cy="2068990"/>
            </a:xfrm>
            <a:prstGeom prst="rect">
              <a:avLst/>
            </a:prstGeom>
            <a:pattFill prst="wdUpDi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>
              <a:extLst>
                <a:ext uri="{FF2B5EF4-FFF2-40B4-BE49-F238E27FC236}">
                  <a16:creationId xmlns:a16="http://schemas.microsoft.com/office/drawing/2014/main" id="{07FAFA31-8CE0-4C09-B84C-3FE4EB64FAD6}"/>
                </a:ext>
              </a:extLst>
            </p:cNvPr>
            <p:cNvSpPr>
              <a:spLocks/>
            </p:cNvSpPr>
            <p:nvPr/>
          </p:nvSpPr>
          <p:spPr>
            <a:xfrm>
              <a:off x="4308884" y="1138131"/>
              <a:ext cx="1800000" cy="1800000"/>
            </a:xfrm>
            <a:prstGeom prst="rect">
              <a:avLst/>
            </a:prstGeom>
            <a:pattFill prst="dkVert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Прямоугольник 24">
              <a:extLst>
                <a:ext uri="{FF2B5EF4-FFF2-40B4-BE49-F238E27FC236}">
                  <a16:creationId xmlns:a16="http://schemas.microsoft.com/office/drawing/2014/main" id="{D0838B57-31C4-41AD-AB58-72FB0B96865F}"/>
                </a:ext>
              </a:extLst>
            </p:cNvPr>
            <p:cNvSpPr/>
            <p:nvPr/>
          </p:nvSpPr>
          <p:spPr>
            <a:xfrm>
              <a:off x="4173098" y="3072626"/>
              <a:ext cx="2070000" cy="2068990"/>
            </a:xfrm>
            <a:prstGeom prst="rect">
              <a:avLst/>
            </a:prstGeom>
            <a:pattFill prst="wdUpDi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рямоугольник 26">
              <a:extLst>
                <a:ext uri="{FF2B5EF4-FFF2-40B4-BE49-F238E27FC236}">
                  <a16:creationId xmlns:a16="http://schemas.microsoft.com/office/drawing/2014/main" id="{B0551C15-06BC-4A72-9714-13052737E273}"/>
                </a:ext>
              </a:extLst>
            </p:cNvPr>
            <p:cNvSpPr>
              <a:spLocks/>
            </p:cNvSpPr>
            <p:nvPr/>
          </p:nvSpPr>
          <p:spPr>
            <a:xfrm>
              <a:off x="4308884" y="3207121"/>
              <a:ext cx="1800000" cy="1800000"/>
            </a:xfrm>
            <a:prstGeom prst="rect">
              <a:avLst/>
            </a:prstGeom>
            <a:pattFill prst="dkVert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>
              <a:extLst>
                <a:ext uri="{FF2B5EF4-FFF2-40B4-BE49-F238E27FC236}">
                  <a16:creationId xmlns:a16="http://schemas.microsoft.com/office/drawing/2014/main" id="{EF0DD774-2425-4DEC-8A25-C923E2F37D4D}"/>
                </a:ext>
              </a:extLst>
            </p:cNvPr>
            <p:cNvSpPr/>
            <p:nvPr/>
          </p:nvSpPr>
          <p:spPr>
            <a:xfrm>
              <a:off x="6244757" y="1005520"/>
              <a:ext cx="2070000" cy="2068990"/>
            </a:xfrm>
            <a:prstGeom prst="rect">
              <a:avLst/>
            </a:prstGeom>
            <a:pattFill prst="wdUpDi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Прямоугольник 30">
              <a:extLst>
                <a:ext uri="{FF2B5EF4-FFF2-40B4-BE49-F238E27FC236}">
                  <a16:creationId xmlns:a16="http://schemas.microsoft.com/office/drawing/2014/main" id="{631DC172-85A3-4D09-BDAB-25A0620AB9C2}"/>
                </a:ext>
              </a:extLst>
            </p:cNvPr>
            <p:cNvSpPr>
              <a:spLocks/>
            </p:cNvSpPr>
            <p:nvPr/>
          </p:nvSpPr>
          <p:spPr>
            <a:xfrm>
              <a:off x="6380543" y="1140015"/>
              <a:ext cx="1800000" cy="1800000"/>
            </a:xfrm>
            <a:prstGeom prst="rect">
              <a:avLst/>
            </a:prstGeom>
            <a:pattFill prst="dkVert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>
              <a:extLst>
                <a:ext uri="{FF2B5EF4-FFF2-40B4-BE49-F238E27FC236}">
                  <a16:creationId xmlns:a16="http://schemas.microsoft.com/office/drawing/2014/main" id="{CAE16572-DD7E-4FC1-B9E3-0112515808F2}"/>
                </a:ext>
              </a:extLst>
            </p:cNvPr>
            <p:cNvSpPr/>
            <p:nvPr/>
          </p:nvSpPr>
          <p:spPr>
            <a:xfrm>
              <a:off x="6244757" y="3074510"/>
              <a:ext cx="2070000" cy="2068990"/>
            </a:xfrm>
            <a:prstGeom prst="rect">
              <a:avLst/>
            </a:prstGeom>
            <a:pattFill prst="wdUpDi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>
              <a:extLst>
                <a:ext uri="{FF2B5EF4-FFF2-40B4-BE49-F238E27FC236}">
                  <a16:creationId xmlns:a16="http://schemas.microsoft.com/office/drawing/2014/main" id="{73E3D82A-C6A1-49E3-9E28-9DC608F4D3CA}"/>
                </a:ext>
              </a:extLst>
            </p:cNvPr>
            <p:cNvSpPr>
              <a:spLocks/>
            </p:cNvSpPr>
            <p:nvPr/>
          </p:nvSpPr>
          <p:spPr>
            <a:xfrm>
              <a:off x="6380543" y="3209005"/>
              <a:ext cx="1800000" cy="1800000"/>
            </a:xfrm>
            <a:prstGeom prst="rect">
              <a:avLst/>
            </a:prstGeom>
            <a:pattFill prst="dkVert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CF6C309A-86C6-45CD-98C4-7DC4C9D0C2C3}"/>
              </a:ext>
            </a:extLst>
          </p:cNvPr>
          <p:cNvGrpSpPr/>
          <p:nvPr/>
        </p:nvGrpSpPr>
        <p:grpSpPr>
          <a:xfrm>
            <a:off x="4967207" y="2495721"/>
            <a:ext cx="401854" cy="360077"/>
            <a:chOff x="4308876" y="2583768"/>
            <a:chExt cx="401854" cy="360077"/>
          </a:xfrm>
        </p:grpSpPr>
        <p:sp>
          <p:nvSpPr>
            <p:cNvPr id="34" name="Прямоугольник 33">
              <a:extLst>
                <a:ext uri="{FF2B5EF4-FFF2-40B4-BE49-F238E27FC236}">
                  <a16:creationId xmlns:a16="http://schemas.microsoft.com/office/drawing/2014/main" id="{9EFF425A-4018-4B25-AC54-3543E4F05185}"/>
                </a:ext>
              </a:extLst>
            </p:cNvPr>
            <p:cNvSpPr/>
            <p:nvPr/>
          </p:nvSpPr>
          <p:spPr>
            <a:xfrm>
              <a:off x="4308876" y="2583768"/>
              <a:ext cx="401853" cy="36007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BA294C93-697E-425E-8A1B-7044D5113EA0}"/>
                </a:ext>
              </a:extLst>
            </p:cNvPr>
            <p:cNvSpPr txBox="1"/>
            <p:nvPr/>
          </p:nvSpPr>
          <p:spPr>
            <a:xfrm>
              <a:off x="4374130" y="2588880"/>
              <a:ext cx="336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dirty="0">
                  <a:solidFill>
                    <a:schemeClr val="bg1"/>
                  </a:solidFill>
                  <a:latin typeface="PT Sans Caption" panose="020B0603020203020204" pitchFamily="34" charset="-52"/>
                  <a:ea typeface="PT Sans Caption" panose="020B0603020203020204" pitchFamily="34" charset="-52"/>
                </a:rPr>
                <a:t>1</a:t>
              </a:r>
            </a:p>
          </p:txBody>
        </p:sp>
      </p:grp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19E8C377-C9F3-4B36-B843-3E8B8B7BEBF3}"/>
              </a:ext>
            </a:extLst>
          </p:cNvPr>
          <p:cNvGrpSpPr/>
          <p:nvPr/>
        </p:nvGrpSpPr>
        <p:grpSpPr>
          <a:xfrm>
            <a:off x="7122474" y="2481942"/>
            <a:ext cx="401854" cy="360077"/>
            <a:chOff x="6382193" y="2583768"/>
            <a:chExt cx="401854" cy="360077"/>
          </a:xfrm>
        </p:grpSpPr>
        <p:sp>
          <p:nvSpPr>
            <p:cNvPr id="36" name="Прямоугольник 35">
              <a:extLst>
                <a:ext uri="{FF2B5EF4-FFF2-40B4-BE49-F238E27FC236}">
                  <a16:creationId xmlns:a16="http://schemas.microsoft.com/office/drawing/2014/main" id="{77A08DC1-8AC1-4291-A5A8-31CF3EB21C87}"/>
                </a:ext>
              </a:extLst>
            </p:cNvPr>
            <p:cNvSpPr/>
            <p:nvPr/>
          </p:nvSpPr>
          <p:spPr>
            <a:xfrm>
              <a:off x="6382193" y="2583768"/>
              <a:ext cx="401853" cy="36007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898CB365-EBAF-4832-A407-D7AD7C4B78F5}"/>
                </a:ext>
              </a:extLst>
            </p:cNvPr>
            <p:cNvSpPr txBox="1"/>
            <p:nvPr/>
          </p:nvSpPr>
          <p:spPr>
            <a:xfrm>
              <a:off x="6447447" y="2588880"/>
              <a:ext cx="336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dirty="0">
                  <a:solidFill>
                    <a:schemeClr val="bg1"/>
                  </a:solidFill>
                  <a:latin typeface="PT Sans Caption" panose="020B0603020203020204" pitchFamily="34" charset="-52"/>
                  <a:ea typeface="PT Sans Caption" panose="020B0603020203020204" pitchFamily="34" charset="-52"/>
                </a:rPr>
                <a:t>2</a:t>
              </a:r>
            </a:p>
          </p:txBody>
        </p:sp>
      </p:grp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7F5D7D1B-B159-4302-9604-FC15D0F9E391}"/>
              </a:ext>
            </a:extLst>
          </p:cNvPr>
          <p:cNvGrpSpPr/>
          <p:nvPr/>
        </p:nvGrpSpPr>
        <p:grpSpPr>
          <a:xfrm>
            <a:off x="4967206" y="4642504"/>
            <a:ext cx="401854" cy="360077"/>
            <a:chOff x="4308876" y="4644255"/>
            <a:chExt cx="401854" cy="360077"/>
          </a:xfrm>
        </p:grpSpPr>
        <p:sp>
          <p:nvSpPr>
            <p:cNvPr id="44" name="Прямоугольник 43">
              <a:extLst>
                <a:ext uri="{FF2B5EF4-FFF2-40B4-BE49-F238E27FC236}">
                  <a16:creationId xmlns:a16="http://schemas.microsoft.com/office/drawing/2014/main" id="{1F6E6459-6528-47EE-AF49-EB2B09BC9F15}"/>
                </a:ext>
              </a:extLst>
            </p:cNvPr>
            <p:cNvSpPr/>
            <p:nvPr/>
          </p:nvSpPr>
          <p:spPr>
            <a:xfrm>
              <a:off x="4308876" y="4644255"/>
              <a:ext cx="401853" cy="36007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0CA009FC-3CFD-49EF-BA49-ED9E39D199A8}"/>
                </a:ext>
              </a:extLst>
            </p:cNvPr>
            <p:cNvSpPr txBox="1"/>
            <p:nvPr/>
          </p:nvSpPr>
          <p:spPr>
            <a:xfrm>
              <a:off x="4374130" y="4649367"/>
              <a:ext cx="336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dirty="0">
                  <a:solidFill>
                    <a:schemeClr val="bg1"/>
                  </a:solidFill>
                  <a:latin typeface="PT Sans Caption" panose="020B0603020203020204" pitchFamily="34" charset="-52"/>
                  <a:ea typeface="PT Sans Caption" panose="020B0603020203020204" pitchFamily="34" charset="-52"/>
                </a:rPr>
                <a:t>3</a:t>
              </a:r>
            </a:p>
          </p:txBody>
        </p:sp>
      </p:grp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7A14EFB7-9838-4F42-BE94-01528D9F3F0D}"/>
              </a:ext>
            </a:extLst>
          </p:cNvPr>
          <p:cNvGrpSpPr/>
          <p:nvPr/>
        </p:nvGrpSpPr>
        <p:grpSpPr>
          <a:xfrm>
            <a:off x="7124791" y="4641459"/>
            <a:ext cx="401854" cy="360077"/>
            <a:chOff x="6382192" y="4652758"/>
            <a:chExt cx="401854" cy="360077"/>
          </a:xfrm>
        </p:grpSpPr>
        <p:sp>
          <p:nvSpPr>
            <p:cNvPr id="46" name="Прямоугольник 45">
              <a:extLst>
                <a:ext uri="{FF2B5EF4-FFF2-40B4-BE49-F238E27FC236}">
                  <a16:creationId xmlns:a16="http://schemas.microsoft.com/office/drawing/2014/main" id="{75D9FBFB-96CC-4115-8003-1870C1A33151}"/>
                </a:ext>
              </a:extLst>
            </p:cNvPr>
            <p:cNvSpPr/>
            <p:nvPr/>
          </p:nvSpPr>
          <p:spPr>
            <a:xfrm>
              <a:off x="6382192" y="4652758"/>
              <a:ext cx="401853" cy="36007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51AD3BD-2BDA-41E4-8394-8CAA46DF0466}"/>
                </a:ext>
              </a:extLst>
            </p:cNvPr>
            <p:cNvSpPr txBox="1"/>
            <p:nvPr/>
          </p:nvSpPr>
          <p:spPr>
            <a:xfrm>
              <a:off x="6447446" y="4657870"/>
              <a:ext cx="336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dirty="0">
                  <a:solidFill>
                    <a:schemeClr val="bg1"/>
                  </a:solidFill>
                  <a:latin typeface="PT Sans Caption" panose="020B0603020203020204" pitchFamily="34" charset="-52"/>
                  <a:ea typeface="PT Sans Caption" panose="020B0603020203020204" pitchFamily="34" charset="-52"/>
                </a:rPr>
                <a:t>4</a:t>
              </a:r>
            </a:p>
          </p:txBody>
        </p:sp>
      </p:grpSp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DDCA7FB6-493F-4A21-87B4-4051B9BA5DE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919"/>
          <a:stretch/>
        </p:blipFill>
        <p:spPr>
          <a:xfrm>
            <a:off x="205087" y="191214"/>
            <a:ext cx="478482" cy="476590"/>
          </a:xfrm>
          <a:prstGeom prst="rect">
            <a:avLst/>
          </a:prstGeom>
        </p:spPr>
      </p:pic>
      <p:pic>
        <p:nvPicPr>
          <p:cNvPr id="38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B0030800-C81A-41FF-B0FF-69C4191FAD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094" y="367563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DF2248B6-2A94-47C7-B90C-6EECA524D4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8787" y="114719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6E65C428-F4E2-4F20-B84F-0B79BF6AF110}"/>
              </a:ext>
            </a:extLst>
          </p:cNvPr>
          <p:cNvSpPr txBox="1"/>
          <p:nvPr/>
        </p:nvSpPr>
        <p:spPr>
          <a:xfrm>
            <a:off x="8279432" y="374979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lvl="0">
              <a:defRPr/>
            </a:pPr>
            <a:r>
              <a:rPr kumimoji="0" lang="ru-RU" sz="800" b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545A0D7-9A4C-4F63-96C2-46301ADAE762}"/>
              </a:ext>
            </a:extLst>
          </p:cNvPr>
          <p:cNvSpPr txBox="1"/>
          <p:nvPr/>
        </p:nvSpPr>
        <p:spPr>
          <a:xfrm>
            <a:off x="8279432" y="7144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lang="en-US" sz="800" b="0" kern="0" dirty="0">
              <a:solidFill>
                <a:schemeClr val="bg1"/>
              </a:solidFill>
              <a:latin typeface="PT Sans" panose="020B0503020203020204" pitchFamily="34" charset="-52"/>
            </a:endParaRP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154AB04C-FA14-4597-93AD-4DC93C36E542}"/>
              </a:ext>
            </a:extLst>
          </p:cNvPr>
          <p:cNvSpPr/>
          <p:nvPr/>
        </p:nvSpPr>
        <p:spPr>
          <a:xfrm>
            <a:off x="5796136" y="0"/>
            <a:ext cx="2016671" cy="834588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Рисунок 47">
            <a:extLst>
              <a:ext uri="{FF2B5EF4-FFF2-40B4-BE49-F238E27FC236}">
                <a16:creationId xmlns:a16="http://schemas.microsoft.com/office/drawing/2014/main" id="{6EB9FFA0-C6B8-4072-B997-27A7E13861D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"/>
            <a:ext cx="2023624" cy="83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8282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79512" y="987574"/>
            <a:ext cx="83164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600" dirty="0">
                <a:latin typeface="PT Sans" panose="020B0503020203020204" pitchFamily="34" charset="-52"/>
              </a:rPr>
              <a:t>Пиктограммы</a:t>
            </a:r>
          </a:p>
        </p:txBody>
      </p:sp>
      <p:pic>
        <p:nvPicPr>
          <p:cNvPr id="2050" name="Picture 2" descr="C:\Users\MSShafigullin\Desktop\2020\Презентация КФУ\Пиктограммы и иконки\1772879-school-and-education\1772879-school-and-education\png\036-astronomy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452" y="1635646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MSShafigullin\Desktop\2020\Презентация КФУ\Пиктограммы и иконки\1772879-school-and-education\1772879-school-and-education\png\001-audi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7412" y="1635646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MSShafigullin\Desktop\2020\Презентация КФУ\Пиктограммы и иконки\1772879-school-and-education\1772879-school-and-education\png\003-backpack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7332" y="1635646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MSShafigullin\Desktop\2020\Презентация КФУ\Пиктограммы и иконки\1772879-school-and-education\1772879-school-and-education\png\004-book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244" y="1635646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MSShafigullin\Desktop\2020\Презентация КФУ\Пиктограммы и иконки\1772879-school-and-education\1772879-school-and-education\png\005-book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156" y="1635646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MSShafigullin\Desktop\2020\Презентация КФУ\Пиктограммы и иконки\1772879-school-and-education\1772879-school-and-education\png\006-bag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04" y="1635646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MSShafigullin\Desktop\2020\Презентация КФУ\Пиктограммы и иконки\1772879-school-and-education\1772879-school-and-education\png\008-chat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0988" y="1635646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MSShafigullin\Desktop\2020\Презентация КФУ\Пиктограммы и иконки\1772879-school-and-education\1772879-school-and-education\png\009-archive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0908" y="1635646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Users\MSShafigullin\Desktop\2020\Презентация КФУ\Пиктограммы и иконки\1772879-school-and-education\1772879-school-and-education\png\012-award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828" y="1635646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C:\Users\MSShafigullin\Desktop\2020\Презентация КФУ\Пиктограммы и иконки\1772879-school-and-education\1772879-school-and-education\png\017-business and finance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08" y="1635646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 descr="C:\Users\MSShafigullin\Desktop\2020\Презентация КФУ\Пиктограммы и иконки\1772916-school-and-education\1772916-school-and-education\png\017-business and finance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08" y="2345981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C:\Users\MSShafigullin\Desktop\2020\Презентация КФУ\Пиктограммы и иконки\1772916-school-and-education\1772916-school-and-education\png\001-audio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2408" y="2345981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3" name="Picture 15" descr="C:\Users\MSShafigullin\Desktop\2020\Презентация КФУ\Пиктограммы и иконки\1772916-school-and-education\1772916-school-and-education\png\003-backpack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7332" y="2345981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C:\Users\MSShafigullin\Desktop\2020\Презентация КФУ\Пиктограммы и иконки\1772916-school-and-education\1772916-school-and-education\png\004-book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244" y="2345981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5" name="Picture 17" descr="C:\Users\MSShafigullin\Desktop\2020\Презентация КФУ\Пиктограммы и иконки\1772916-school-and-education\1772916-school-and-education\png\005-book.pn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156" y="2345981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C:\Users\MSShafigullin\Desktop\2020\Презентация КФУ\Пиктограммы и иконки\1772916-school-and-education\1772916-school-and-education\png\006-bag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04" y="2345981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7" name="Picture 19" descr="C:\Users\MSShafigullin\Desktop\2020\Презентация КФУ\Пиктограммы и иконки\1772916-school-and-education\1772916-school-and-education\png\008-chat.png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374" y="2345981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8" name="Picture 20" descr="C:\Users\MSShafigullin\Desktop\2020\Презентация КФУ\Пиктограммы и иконки\1772916-school-and-education\1772916-school-and-education\png\009-archive.png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0908" y="2345981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9" name="Picture 21" descr="C:\Users\MSShafigullin\Desktop\2020\Презентация КФУ\Пиктограммы и иконки\1772916-school-and-education\1772916-school-and-education\png\012-award.png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688" y="2345981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1" name="Picture 23" descr="C:\Users\MSShafigullin\Desktop\2020\Презентация КФУ\Пиктограммы и иконки\1772978-school-and-education\1772978-school-and-education\png\017-business and finance.png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08" y="3044225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2" name="Picture 24" descr="C:\Users\MSShafigullin\Desktop\2020\Презентация КФУ\Пиктограммы и иконки\1772978-school-and-education\1772978-school-and-education\png\001-audio.png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2408" y="3044225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3" name="Picture 25" descr="C:\Users\MSShafigullin\Desktop\2020\Презентация КФУ\Пиктограммы и иконки\1772978-school-and-education\1772978-school-and-education\png\003-backpack.png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7332" y="3044225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4" name="Picture 26" descr="C:\Users\MSShafigullin\Desktop\2020\Презентация КФУ\Пиктограммы и иконки\1772978-school-and-education\1772978-school-and-education\png\004-book.png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244" y="3044225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5" name="Picture 27" descr="C:\Users\MSShafigullin\Desktop\2020\Презентация КФУ\Пиктограммы и иконки\1772978-school-and-education\1772978-school-and-education\png\005-book.png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156" y="3044225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6" name="Picture 28" descr="C:\Users\MSShafigullin\Desktop\2020\Презентация КФУ\Пиктограммы и иконки\1772978-school-and-education\1772978-school-and-education\png\006-bag.png"/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04" y="3044225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7" name="Picture 29" descr="C:\Users\MSShafigullin\Desktop\2020\Презентация КФУ\Пиктограммы и иконки\1772978-school-and-education\1772978-school-and-education\png\008-chat.png"/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374" y="3044225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8" name="Picture 30" descr="C:\Users\MSShafigullin\Desktop\2020\Презентация КФУ\Пиктограммы и иконки\1772978-school-and-education\1772978-school-and-education\png\009-archive.png"/>
          <p:cNvPicPr>
            <a:picLocks noChangeAspect="1" noChangeArrowheads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0908" y="3044225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9" name="Picture 31" descr="C:\Users\MSShafigullin\Desktop\2020\Презентация КФУ\Пиктограммы и иконки\1772978-school-and-education\1772978-school-and-education\png\012-award.png"/>
          <p:cNvPicPr>
            <a:picLocks noChangeAspect="1" noChangeArrowheads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828" y="3044225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0" name="Picture 32" descr="C:\Users\MSShafigullin\Desktop\2020\Презентация КФУ\Пиктограммы и иконки\1772916-school-and-education\1772916-school-and-education\png\036-astronomy.png"/>
          <p:cNvPicPr>
            <a:picLocks noChangeAspect="1" noChangeArrowheads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452" y="2345981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1" name="Picture 33" descr="C:\Users\MSShafigullin\Desktop\2020\Презентация КФУ\Пиктограммы и иконки\1772978-school-and-education\1772978-school-and-education\png\036-astronomy.png"/>
          <p:cNvPicPr>
            <a:picLocks noChangeAspect="1" noChangeArrowheads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452" y="3044225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2" name="Picture 34" descr="C:\Users\MSShafigullin\Downloads\1-01.png"/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7068" y="3411296"/>
            <a:ext cx="3481751" cy="1683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2598875-9B4E-5C77-3F4A-9319BD3DBB06}"/>
              </a:ext>
            </a:extLst>
          </p:cNvPr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rgbClr val="00549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60D98E2-3CAD-3D8B-64B2-652CCE4D38C3}"/>
              </a:ext>
            </a:extLst>
          </p:cNvPr>
          <p:cNvSpPr txBox="1"/>
          <p:nvPr/>
        </p:nvSpPr>
        <p:spPr>
          <a:xfrm>
            <a:off x="323528" y="27525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Элементы</a:t>
            </a:r>
          </a:p>
        </p:txBody>
      </p:sp>
      <p:pic>
        <p:nvPicPr>
          <p:cNvPr id="44" name="Рисунок 43">
            <a:extLst>
              <a:ext uri="{FF2B5EF4-FFF2-40B4-BE49-F238E27FC236}">
                <a16:creationId xmlns:a16="http://schemas.microsoft.com/office/drawing/2014/main" id="{8DA805AD-D406-4A28-957C-35C6EA6FC414}"/>
              </a:ext>
            </a:extLst>
          </p:cNvPr>
          <p:cNvPicPr>
            <a:picLocks noChangeAspect="1"/>
          </p:cNvPicPr>
          <p:nvPr/>
        </p:nvPicPr>
        <p:blipFill rotWithShape="1"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483"/>
          <a:stretch/>
        </p:blipFill>
        <p:spPr>
          <a:xfrm>
            <a:off x="8512406" y="178580"/>
            <a:ext cx="476375" cy="619895"/>
          </a:xfrm>
          <a:prstGeom prst="rect">
            <a:avLst/>
          </a:prstGeom>
        </p:spPr>
      </p:pic>
      <p:pic>
        <p:nvPicPr>
          <p:cNvPr id="45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814BE7AD-CC3E-48D8-AF60-47ED6FC6D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378" y="4465258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18173A1C-B4DD-4EF6-A571-26BAF2AFD8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071" y="3886556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22362C21-F2DE-454D-9FE8-AC43469F5537}"/>
              </a:ext>
            </a:extLst>
          </p:cNvPr>
          <p:cNvSpPr txBox="1"/>
          <p:nvPr/>
        </p:nvSpPr>
        <p:spPr>
          <a:xfrm>
            <a:off x="8410330" y="477156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0996864-FB14-4EC3-9E67-4C56373A0881}"/>
              </a:ext>
            </a:extLst>
          </p:cNvPr>
          <p:cNvSpPr txBox="1"/>
          <p:nvPr/>
        </p:nvSpPr>
        <p:spPr>
          <a:xfrm>
            <a:off x="8410330" y="4126704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 algn="ctr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45199FBB-8367-42A9-849E-BC2AF66D71CD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2" name="Рисунок 41">
            <a:extLst>
              <a:ext uri="{FF2B5EF4-FFF2-40B4-BE49-F238E27FC236}">
                <a16:creationId xmlns:a16="http://schemas.microsoft.com/office/drawing/2014/main" id="{AB4FAA5E-8E60-4DCE-B65F-B917F6F50556}"/>
              </a:ext>
            </a:extLst>
          </p:cNvPr>
          <p:cNvPicPr>
            <a:picLocks noChangeAspect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985724"/>
            <a:ext cx="827584" cy="1441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7272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45348" y="2402473"/>
            <a:ext cx="46326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ru-RU" sz="1600" dirty="0">
                <a:latin typeface="PT Sans" panose="020B0503020203020204" pitchFamily="34" charset="-52"/>
              </a:rPr>
              <a:t>Пиктограмма, как паттерн</a:t>
            </a:r>
            <a:r>
              <a:rPr lang="en-US" sz="1600" dirty="0">
                <a:latin typeface="PT Sans" panose="020B0503020203020204" pitchFamily="34" charset="-52"/>
              </a:rPr>
              <a:t> </a:t>
            </a:r>
            <a:r>
              <a:rPr lang="ru-RU" sz="1600" dirty="0">
                <a:latin typeface="PT Sans" panose="020B0503020203020204" pitchFamily="34" charset="-52"/>
              </a:rPr>
              <a:t>для абстрактного фона</a:t>
            </a:r>
          </a:p>
        </p:txBody>
      </p:sp>
      <p:pic>
        <p:nvPicPr>
          <p:cNvPr id="3076" name="Picture 4" descr="C:\Users\MSShafigullin\Desktop\2020\Презентация КФУ\Пиктограммы и иконки\1772916-school-and-education\1772916-school-and-education\png\036-astronomy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5878016" y="133350"/>
            <a:ext cx="2438400" cy="487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92F4B1F-F0B3-0773-C997-9754E50678ED}"/>
              </a:ext>
            </a:extLst>
          </p:cNvPr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rgbClr val="00549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ACBFD3A-957B-F365-ABE9-42EAF8865629}"/>
              </a:ext>
            </a:extLst>
          </p:cNvPr>
          <p:cNvSpPr txBox="1"/>
          <p:nvPr/>
        </p:nvSpPr>
        <p:spPr>
          <a:xfrm>
            <a:off x="323528" y="27525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Элементы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36EFC453-683A-4BC9-BF6A-33E07C8180A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483"/>
          <a:stretch/>
        </p:blipFill>
        <p:spPr>
          <a:xfrm>
            <a:off x="8512406" y="178580"/>
            <a:ext cx="476375" cy="619895"/>
          </a:xfrm>
          <a:prstGeom prst="rect">
            <a:avLst/>
          </a:prstGeom>
        </p:spPr>
      </p:pic>
      <p:pic>
        <p:nvPicPr>
          <p:cNvPr id="18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C91D82D1-CC38-4095-8B05-DEB4B7E1AC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378" y="4465258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E3D9CFD4-87DB-4ED8-AA57-D0DF86D696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071" y="3886556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11864C6F-3896-4CCE-A599-833E376AE658}"/>
              </a:ext>
            </a:extLst>
          </p:cNvPr>
          <p:cNvSpPr txBox="1"/>
          <p:nvPr/>
        </p:nvSpPr>
        <p:spPr>
          <a:xfrm>
            <a:off x="8410330" y="477156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75E8F37-95A7-4D45-8107-73D3924754C8}"/>
              </a:ext>
            </a:extLst>
          </p:cNvPr>
          <p:cNvSpPr txBox="1"/>
          <p:nvPr/>
        </p:nvSpPr>
        <p:spPr>
          <a:xfrm>
            <a:off x="8410330" y="4126704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 algn="ctr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F408DA9B-C58D-4D6D-B6C7-D002C610B8F8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E75B1EBB-141C-4508-BE7D-B372210D823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985724"/>
            <a:ext cx="827584" cy="1441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2079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C:\Users\MSShafigullin\Downloads\1-0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326" y="2247411"/>
            <a:ext cx="1557456" cy="756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611560" y="2882538"/>
            <a:ext cx="24269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latin typeface="PT Sans" panose="020B0503020203020204" pitchFamily="34" charset="-52"/>
              </a:rPr>
              <a:t>Второй </a:t>
            </a:r>
            <a:r>
              <a:rPr lang="ru-RU" sz="800" b="1" dirty="0">
                <a:latin typeface="PT Sans" panose="020B0503020203020204" pitchFamily="34" charset="-52"/>
              </a:rPr>
              <a:t>старейший</a:t>
            </a:r>
          </a:p>
          <a:p>
            <a:pPr algn="ctr"/>
            <a:r>
              <a:rPr lang="ru-RU" sz="800" dirty="0">
                <a:latin typeface="PT Sans" panose="020B0503020203020204" pitchFamily="34" charset="-52"/>
              </a:rPr>
              <a:t>университет в России</a:t>
            </a:r>
            <a:endParaRPr lang="en-US" sz="800" dirty="0">
              <a:latin typeface="PT Sans" panose="020B0503020203020204" pitchFamily="34" charset="-52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422590" y="2882538"/>
            <a:ext cx="24269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latin typeface="PT Sans" panose="020B0503020203020204" pitchFamily="34" charset="-52"/>
              </a:rPr>
              <a:t>Сотрудничество с </a:t>
            </a:r>
            <a:r>
              <a:rPr lang="ru-RU" sz="800" b="1" dirty="0">
                <a:latin typeface="PT Sans" panose="020B0503020203020204" pitchFamily="34" charset="-52"/>
              </a:rPr>
              <a:t>407</a:t>
            </a:r>
            <a:r>
              <a:rPr lang="ru-RU" sz="800" dirty="0">
                <a:latin typeface="PT Sans" panose="020B0503020203020204" pitchFamily="34" charset="-52"/>
              </a:rPr>
              <a:t> ведущими</a:t>
            </a:r>
          </a:p>
          <a:p>
            <a:pPr algn="ctr"/>
            <a:r>
              <a:rPr lang="ru-RU" sz="800" dirty="0">
                <a:latin typeface="PT Sans" panose="020B0503020203020204" pitchFamily="34" charset="-52"/>
              </a:rPr>
              <a:t>университетами из </a:t>
            </a:r>
            <a:r>
              <a:rPr lang="ru-RU" sz="800" b="1" dirty="0">
                <a:latin typeface="PT Sans" panose="020B0503020203020204" pitchFamily="34" charset="-52"/>
              </a:rPr>
              <a:t>70</a:t>
            </a:r>
            <a:r>
              <a:rPr lang="ru-RU" sz="800" dirty="0">
                <a:latin typeface="PT Sans" panose="020B0503020203020204" pitchFamily="34" charset="-52"/>
              </a:rPr>
              <a:t> стран мира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6007282" y="2882538"/>
            <a:ext cx="24269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b="1" dirty="0">
                <a:latin typeface="PT Sans" panose="020B0503020203020204" pitchFamily="34" charset="-52"/>
              </a:rPr>
              <a:t>415</a:t>
            </a:r>
          </a:p>
          <a:p>
            <a:pPr algn="ctr"/>
            <a:r>
              <a:rPr lang="ru-RU" sz="800" dirty="0">
                <a:latin typeface="PT Sans" panose="020B0503020203020204" pitchFamily="34" charset="-52"/>
              </a:rPr>
              <a:t>учебных лабораторий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11560" y="4151394"/>
            <a:ext cx="24269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latin typeface="PT Sans" panose="020B0503020203020204" pitchFamily="34" charset="-52"/>
              </a:rPr>
              <a:t>Численность иностранных</a:t>
            </a:r>
          </a:p>
          <a:p>
            <a:pPr algn="ctr"/>
            <a:r>
              <a:rPr lang="ru-RU" sz="800" dirty="0">
                <a:latin typeface="PT Sans" panose="020B0503020203020204" pitchFamily="34" charset="-52"/>
              </a:rPr>
              <a:t>студентов – </a:t>
            </a:r>
            <a:r>
              <a:rPr lang="ru-RU" sz="800" b="1" dirty="0">
                <a:latin typeface="PT Sans" panose="020B0503020203020204" pitchFamily="34" charset="-52"/>
              </a:rPr>
              <a:t>9 600 </a:t>
            </a:r>
            <a:r>
              <a:rPr lang="ru-RU" sz="800" dirty="0">
                <a:latin typeface="PT Sans" panose="020B0503020203020204" pitchFamily="34" charset="-52"/>
              </a:rPr>
              <a:t>человек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422590" y="4151394"/>
            <a:ext cx="24269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latin typeface="PT Sans" panose="020B0503020203020204" pitchFamily="34" charset="-52"/>
              </a:rPr>
              <a:t>Общий контингент обучающихся</a:t>
            </a:r>
          </a:p>
          <a:p>
            <a:pPr algn="ctr"/>
            <a:r>
              <a:rPr lang="ru-RU" sz="800" dirty="0">
                <a:latin typeface="PT Sans" panose="020B0503020203020204" pitchFamily="34" charset="-52"/>
              </a:rPr>
              <a:t>более </a:t>
            </a:r>
            <a:r>
              <a:rPr lang="ru-RU" sz="800" b="1" dirty="0">
                <a:latin typeface="PT Sans" panose="020B0503020203020204" pitchFamily="34" charset="-52"/>
              </a:rPr>
              <a:t>47 000 </a:t>
            </a:r>
            <a:r>
              <a:rPr lang="ru-RU" sz="800" dirty="0">
                <a:latin typeface="PT Sans" panose="020B0503020203020204" pitchFamily="34" charset="-52"/>
              </a:rPr>
              <a:t>человек</a:t>
            </a:r>
          </a:p>
        </p:txBody>
      </p:sp>
      <p:pic>
        <p:nvPicPr>
          <p:cNvPr id="28" name="Picture 4" descr="C:\Users\MSShafigullin\Desktop\2020\Презентация КФУ\Пиктограммы и иконки\1772879-school-and-education\1772879-school-and-education\png\022-concep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7665" y="2342538"/>
            <a:ext cx="54000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7" descr="C:\Users\MSShafigullin\Desktop\2020\Презентация КФУ\Пиктограммы и иконки\1772879-school-and-education\1772879-school-and-education\png\018-diploma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6083" y="3622350"/>
            <a:ext cx="54000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8" descr="C:\Users\MSShafigullin\Desktop\2020\Презентация КФУ\Пиктограммы и иконки\1772879-school-and-education\1772879-school-and-education\png\016-education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380" y="3622350"/>
            <a:ext cx="54000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Прямоугольник 32"/>
          <p:cNvSpPr/>
          <p:nvPr/>
        </p:nvSpPr>
        <p:spPr>
          <a:xfrm>
            <a:off x="6007282" y="4151394"/>
            <a:ext cx="24269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b="1" dirty="0">
                <a:latin typeface="PT Sans" panose="020B0503020203020204" pitchFamily="34" charset="-52"/>
              </a:rPr>
              <a:t>9054 </a:t>
            </a:r>
            <a:r>
              <a:rPr lang="ru-RU" sz="800" dirty="0">
                <a:latin typeface="PT Sans" panose="020B0503020203020204" pitchFamily="34" charset="-52"/>
              </a:rPr>
              <a:t>общий</a:t>
            </a:r>
          </a:p>
          <a:p>
            <a:pPr algn="ctr"/>
            <a:r>
              <a:rPr lang="ru-RU" sz="800" dirty="0">
                <a:latin typeface="PT Sans" panose="020B0503020203020204" pitchFamily="34" charset="-52"/>
              </a:rPr>
              <a:t>контингент сотрудников</a:t>
            </a:r>
          </a:p>
        </p:txBody>
      </p:sp>
      <p:pic>
        <p:nvPicPr>
          <p:cNvPr id="1026" name="Picture 2" descr="C:\Users\MSShafigullin\Desktop\2020\Презентация КФУ\Пиктограммы и иконки\2343944-navigation-and-map\2343944-navigation-and-map\png\003-global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6083" y="2342538"/>
            <a:ext cx="54000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MSShafigullin\Desktop\2020\Презентация КФУ\Пиктограммы и иконки\2693495-business-and-finance\2693495-business-and-finance\png\010-management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7665" y="3622350"/>
            <a:ext cx="54000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A9800D1-B816-E54D-C5F3-D8E0A6C223CA}"/>
              </a:ext>
            </a:extLst>
          </p:cNvPr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rgbClr val="00549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EA6EBC-0B40-8A76-8C0E-870ED5377583}"/>
              </a:ext>
            </a:extLst>
          </p:cNvPr>
          <p:cNvSpPr txBox="1"/>
          <p:nvPr/>
        </p:nvSpPr>
        <p:spPr>
          <a:xfrm>
            <a:off x="323528" y="27525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Предметный рейтинг – открывающий слайд</a:t>
            </a:r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F0F9C0D4-3FF7-4653-B31E-62A451CA41C8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483"/>
          <a:stretch/>
        </p:blipFill>
        <p:spPr>
          <a:xfrm>
            <a:off x="8512406" y="178580"/>
            <a:ext cx="476375" cy="619895"/>
          </a:xfrm>
          <a:prstGeom prst="rect">
            <a:avLst/>
          </a:prstGeom>
        </p:spPr>
      </p:pic>
      <p:grpSp>
        <p:nvGrpSpPr>
          <p:cNvPr id="37" name="Группа 36">
            <a:extLst>
              <a:ext uri="{FF2B5EF4-FFF2-40B4-BE49-F238E27FC236}">
                <a16:creationId xmlns:a16="http://schemas.microsoft.com/office/drawing/2014/main" id="{B9D33E10-D1CA-4BFB-B801-1D98C32FB8C1}"/>
              </a:ext>
            </a:extLst>
          </p:cNvPr>
          <p:cNvGrpSpPr/>
          <p:nvPr/>
        </p:nvGrpSpPr>
        <p:grpSpPr>
          <a:xfrm>
            <a:off x="1254613" y="987574"/>
            <a:ext cx="6222939" cy="834576"/>
            <a:chOff x="2728784" y="987574"/>
            <a:chExt cx="6222939" cy="834576"/>
          </a:xfrm>
        </p:grpSpPr>
        <p:sp>
          <p:nvSpPr>
            <p:cNvPr id="38" name="Прямоугольник 37">
              <a:extLst>
                <a:ext uri="{FF2B5EF4-FFF2-40B4-BE49-F238E27FC236}">
                  <a16:creationId xmlns:a16="http://schemas.microsoft.com/office/drawing/2014/main" id="{68694135-1529-4111-AFA4-153C4BF632BC}"/>
                </a:ext>
              </a:extLst>
            </p:cNvPr>
            <p:cNvSpPr/>
            <p:nvPr/>
          </p:nvSpPr>
          <p:spPr>
            <a:xfrm>
              <a:off x="7933496" y="987574"/>
              <a:ext cx="1018227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en-US" sz="800" dirty="0">
                  <a:latin typeface="PT Sans" panose="020B0503020203020204" pitchFamily="34" charset="-52"/>
                </a:rPr>
                <a:t>Education</a:t>
              </a:r>
            </a:p>
            <a:p>
              <a:pPr lvl="0">
                <a:defRPr/>
              </a:pPr>
              <a:r>
                <a:rPr lang="en-US" dirty="0">
                  <a:latin typeface="PT Sans" panose="020B0503020203020204" pitchFamily="34" charset="-52"/>
                </a:rPr>
                <a:t>1</a:t>
              </a:r>
              <a:r>
                <a:rPr lang="ru-RU" dirty="0">
                  <a:latin typeface="PT Sans" panose="020B0503020203020204" pitchFamily="34" charset="-52"/>
                </a:rPr>
                <a:t>7</a:t>
              </a:r>
              <a:r>
                <a:rPr lang="en-US" dirty="0">
                  <a:latin typeface="PT Sans" panose="020B0503020203020204" pitchFamily="34" charset="-52"/>
                </a:rPr>
                <a:t>6-</a:t>
              </a:r>
              <a:r>
                <a:rPr lang="ru-RU" dirty="0">
                  <a:latin typeface="PT Sans" panose="020B0503020203020204" pitchFamily="34" charset="-52"/>
                </a:rPr>
                <a:t>20</a:t>
              </a:r>
              <a:r>
                <a:rPr lang="en-US" dirty="0">
                  <a:latin typeface="PT Sans" panose="020B0503020203020204" pitchFamily="34" charset="-52"/>
                </a:rPr>
                <a:t>0</a:t>
              </a:r>
              <a:endParaRPr lang="ru-RU" dirty="0">
                <a:latin typeface="PT Sans" panose="020B0503020203020204" pitchFamily="34" charset="-52"/>
              </a:endParaRPr>
            </a:p>
            <a:p>
              <a:pPr lvl="0">
                <a:defRPr/>
              </a:pPr>
              <a:r>
                <a:rPr lang="ru-RU" dirty="0">
                  <a:latin typeface="PT Sans" panose="020B0503020203020204" pitchFamily="34" charset="-52"/>
                </a:rPr>
                <a:t>4</a:t>
              </a:r>
              <a:endParaRPr lang="en-US" dirty="0">
                <a:latin typeface="PT Sans" panose="020B0503020203020204" pitchFamily="34" charset="-52"/>
              </a:endParaRPr>
            </a:p>
          </p:txBody>
        </p:sp>
        <p:pic>
          <p:nvPicPr>
            <p:cNvPr id="39" name="Picture 13" descr="C:\Users\MSShafigullin\Desktop\Проекты\Презентация по ДК\qs.jpg">
              <a:extLst>
                <a:ext uri="{FF2B5EF4-FFF2-40B4-BE49-F238E27FC236}">
                  <a16:creationId xmlns:a16="http://schemas.microsoft.com/office/drawing/2014/main" id="{FF81D34D-30FB-4738-AE25-9D237FC84B6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8784" y="1045553"/>
              <a:ext cx="776597" cy="7765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14" descr="C:\Users\MSShafigullin\Desktop\2020\Презентация КФУ\THE 1.png">
              <a:extLst>
                <a:ext uri="{FF2B5EF4-FFF2-40B4-BE49-F238E27FC236}">
                  <a16:creationId xmlns:a16="http://schemas.microsoft.com/office/drawing/2014/main" id="{E4FAE2C6-2648-423A-9884-16220913CBC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056" y="1175493"/>
              <a:ext cx="1584176" cy="5167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EDC13184-82BB-426E-85A3-CE3A946FBD22}"/>
                </a:ext>
              </a:extLst>
            </p:cNvPr>
            <p:cNvSpPr txBox="1"/>
            <p:nvPr/>
          </p:nvSpPr>
          <p:spPr>
            <a:xfrm>
              <a:off x="3470355" y="1110685"/>
              <a:ext cx="659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lvl="0">
                <a:defRPr/>
              </a:pPr>
              <a:r>
                <a:rPr lang="en-US" sz="1800" b="0" dirty="0">
                  <a:solidFill>
                    <a:schemeClr val="tx1"/>
                  </a:solidFill>
                  <a:latin typeface="PT Sans" panose="020B0503020203020204" pitchFamily="34" charset="-52"/>
                </a:rPr>
                <a:t>4</a:t>
              </a:r>
              <a:r>
                <a:rPr lang="ru-RU" sz="1800" b="0" dirty="0">
                  <a:solidFill>
                    <a:schemeClr val="tx1"/>
                  </a:solidFill>
                  <a:latin typeface="PT Sans" panose="020B0503020203020204" pitchFamily="34" charset="-52"/>
                </a:rPr>
                <a:t>50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uLnTx/>
                  <a:uFillTx/>
                  <a:latin typeface="PT Sans" panose="020B0503020203020204" pitchFamily="34" charset="-52"/>
                </a:rPr>
                <a:t>6</a:t>
              </a:r>
              <a:endParaRPr kumimoji="0" lang="en-US" sz="1800" b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PT Sans" panose="020B0503020203020204" pitchFamily="34" charset="-52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75D6D4A2-B864-4123-8FA7-A5CB76F38104}"/>
                </a:ext>
              </a:extLst>
            </p:cNvPr>
            <p:cNvSpPr txBox="1"/>
            <p:nvPr/>
          </p:nvSpPr>
          <p:spPr>
            <a:xfrm>
              <a:off x="6766152" y="1110684"/>
              <a:ext cx="13113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b="0" dirty="0">
                  <a:solidFill>
                    <a:schemeClr val="tx1"/>
                  </a:solidFill>
                  <a:latin typeface="PT Sans" panose="020B0503020203020204" pitchFamily="34" charset="-52"/>
                </a:rPr>
                <a:t>8</a:t>
              </a:r>
              <a:r>
                <a:rPr lang="ru-RU" sz="1800" b="0" dirty="0">
                  <a:solidFill>
                    <a:schemeClr val="tx1"/>
                  </a:solidFill>
                  <a:latin typeface="PT Sans" panose="020B0503020203020204" pitchFamily="34" charset="-52"/>
                </a:rPr>
                <a:t>01-</a:t>
              </a:r>
              <a:r>
                <a:rPr lang="en-US" sz="1800" b="0" dirty="0">
                  <a:solidFill>
                    <a:schemeClr val="tx1"/>
                  </a:solidFill>
                  <a:latin typeface="PT Sans" panose="020B0503020203020204" pitchFamily="34" charset="-52"/>
                </a:rPr>
                <a:t>10</a:t>
              </a:r>
              <a:r>
                <a:rPr lang="ru-RU" sz="1800" b="0" dirty="0">
                  <a:solidFill>
                    <a:schemeClr val="tx1"/>
                  </a:solidFill>
                  <a:latin typeface="PT Sans" panose="020B0503020203020204" pitchFamily="34" charset="-52"/>
                </a:rPr>
                <a:t>00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uLnTx/>
                  <a:uFillTx/>
                  <a:latin typeface="PT Sans" panose="020B0503020203020204" pitchFamily="34" charset="-52"/>
                </a:rPr>
                <a:t>7</a:t>
              </a:r>
              <a:r>
                <a:rPr kumimoji="0" lang="en-US" sz="1800" b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uLnTx/>
                  <a:uFillTx/>
                  <a:latin typeface="PT Sans" panose="020B0503020203020204" pitchFamily="34" charset="-52"/>
                </a:rPr>
                <a:t>-15</a:t>
              </a:r>
            </a:p>
          </p:txBody>
        </p:sp>
        <p:sp>
          <p:nvSpPr>
            <p:cNvPr id="43" name="Прямоугольник 42">
              <a:extLst>
                <a:ext uri="{FF2B5EF4-FFF2-40B4-BE49-F238E27FC236}">
                  <a16:creationId xmlns:a16="http://schemas.microsoft.com/office/drawing/2014/main" id="{7CE5CDF7-489B-485E-9D60-68AEA10C53D7}"/>
                </a:ext>
              </a:extLst>
            </p:cNvPr>
            <p:cNvSpPr/>
            <p:nvPr/>
          </p:nvSpPr>
          <p:spPr>
            <a:xfrm>
              <a:off x="4129837" y="987575"/>
              <a:ext cx="619080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en-US" sz="800" dirty="0">
                  <a:latin typeface="PT Sans" panose="020B0503020203020204" pitchFamily="34" charset="-52"/>
                </a:rPr>
                <a:t>Education</a:t>
              </a:r>
            </a:p>
            <a:p>
              <a:pPr lvl="0">
                <a:defRPr/>
              </a:pPr>
              <a:r>
                <a:rPr lang="ru-RU" dirty="0">
                  <a:latin typeface="PT Sans" panose="020B0503020203020204" pitchFamily="34" charset="-52"/>
                </a:rPr>
                <a:t>94</a:t>
              </a:r>
            </a:p>
            <a:p>
              <a:pPr lvl="0">
                <a:defRPr/>
              </a:pPr>
              <a:r>
                <a:rPr lang="en-US" kern="0" dirty="0">
                  <a:latin typeface="PT Sans" panose="020B0503020203020204" pitchFamily="34" charset="-52"/>
                </a:rPr>
                <a:t>2</a:t>
              </a:r>
              <a:endParaRPr lang="en-US" dirty="0">
                <a:latin typeface="PT Sans" panose="020B0503020203020204" pitchFamily="34" charset="-52"/>
              </a:endParaRPr>
            </a:p>
          </p:txBody>
        </p:sp>
      </p:grp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965E4135-039F-49DF-A797-78B1BE57B56E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70859FE2-6066-436B-9487-FC94ED2D49B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985724"/>
            <a:ext cx="827584" cy="1441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848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1994628"/>
            <a:ext cx="5256584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>
                    <a:lumMod val="50000"/>
                  </a:schemeClr>
                </a:solidFill>
                <a:latin typeface="PT Sans Caption" panose="020B0603020203020204" pitchFamily="34" charset="0"/>
              </a:rPr>
              <a:t>РЕКОМЕНДАЦИИ ПО ИСПОЛЬЗОВАНИЮ ФИРМЕННОГО СТИЛЯ КАЗАНСКОГО ФЕДЕРАЛЬНОГО УНИВЕРСИТЕТА</a:t>
            </a:r>
          </a:p>
          <a:p>
            <a:r>
              <a:rPr lang="ru-RU" dirty="0">
                <a:solidFill>
                  <a:schemeClr val="bg1">
                    <a:lumMod val="50000"/>
                  </a:schemeClr>
                </a:solidFill>
                <a:latin typeface="PT Sans Caption" panose="020B0603020203020204" pitchFamily="34" charset="0"/>
              </a:rPr>
              <a:t>ПРИ СОСТАВЛЕНИИ ПРЕЗЕНТАЦИИ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F0729377-2BEA-4E7D-A705-886225C87E64}"/>
              </a:ext>
            </a:extLst>
          </p:cNvPr>
          <p:cNvSpPr/>
          <p:nvPr/>
        </p:nvSpPr>
        <p:spPr>
          <a:xfrm>
            <a:off x="6762226" y="0"/>
            <a:ext cx="2381774" cy="5143500"/>
          </a:xfrm>
          <a:prstGeom prst="rect">
            <a:avLst/>
          </a:prstGeom>
          <a:solidFill>
            <a:srgbClr val="00549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58BED5-8982-41FD-A0C9-8F3F80751C99}"/>
              </a:ext>
            </a:extLst>
          </p:cNvPr>
          <p:cNvSpPr txBox="1"/>
          <p:nvPr/>
        </p:nvSpPr>
        <p:spPr>
          <a:xfrm>
            <a:off x="6876256" y="3075806"/>
            <a:ext cx="238177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 err="1">
                <a:solidFill>
                  <a:schemeClr val="accent5">
                    <a:lumMod val="20000"/>
                    <a:lumOff val="80000"/>
                  </a:schemeClr>
                </a:solidFill>
                <a:latin typeface="PT Sans" panose="020B0503020203020204" pitchFamily="34" charset="-52"/>
              </a:rPr>
              <a:t>Ельшина</a:t>
            </a:r>
            <a:br>
              <a:rPr lang="en-US" sz="16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PT Sans" panose="020B0503020203020204" pitchFamily="34" charset="-52"/>
              </a:rPr>
            </a:br>
            <a:r>
              <a:rPr lang="ru-RU" sz="16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PT Sans" panose="020B0503020203020204" pitchFamily="34" charset="-52"/>
              </a:rPr>
              <a:t>Елена Александровна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05C545D-B0EE-46E5-95D5-C2A50C69896F}"/>
              </a:ext>
            </a:extLst>
          </p:cNvPr>
          <p:cNvSpPr txBox="1"/>
          <p:nvPr/>
        </p:nvSpPr>
        <p:spPr>
          <a:xfrm>
            <a:off x="6876256" y="3722137"/>
            <a:ext cx="26701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accent5">
                    <a:lumMod val="60000"/>
                    <a:lumOff val="40000"/>
                  </a:schemeClr>
                </a:solidFill>
                <a:latin typeface="PT Sans" panose="020B0503020203020204" pitchFamily="34" charset="-52"/>
              </a:rPr>
              <a:t>Директор Департамента </a:t>
            </a:r>
            <a:br>
              <a:rPr lang="en-US" sz="1200" dirty="0">
                <a:solidFill>
                  <a:schemeClr val="accent5">
                    <a:lumMod val="60000"/>
                    <a:lumOff val="40000"/>
                  </a:schemeClr>
                </a:solidFill>
                <a:latin typeface="PT Sans" panose="020B0503020203020204" pitchFamily="34" charset="-52"/>
              </a:rPr>
            </a:br>
            <a:r>
              <a:rPr lang="ru-RU" sz="1200" dirty="0">
                <a:solidFill>
                  <a:schemeClr val="accent5">
                    <a:lumMod val="60000"/>
                    <a:lumOff val="40000"/>
                  </a:schemeClr>
                </a:solidFill>
                <a:latin typeface="PT Sans" panose="020B0503020203020204" pitchFamily="34" charset="-52"/>
              </a:rPr>
              <a:t>по информационной политике</a:t>
            </a:r>
          </a:p>
          <a:p>
            <a:endParaRPr lang="ru-RU" sz="1200" dirty="0">
              <a:solidFill>
                <a:schemeClr val="accent5">
                  <a:lumMod val="60000"/>
                  <a:lumOff val="40000"/>
                </a:schemeClr>
              </a:solidFill>
              <a:latin typeface="PT Sans" panose="020B0503020203020204" pitchFamily="34" charset="-52"/>
            </a:endParaRPr>
          </a:p>
          <a:p>
            <a:r>
              <a:rPr lang="en-US" sz="1200" dirty="0">
                <a:solidFill>
                  <a:schemeClr val="accent5">
                    <a:lumMod val="60000"/>
                    <a:lumOff val="40000"/>
                  </a:schemeClr>
                </a:solidFill>
                <a:latin typeface="PT Sans" panose="020B0503020203020204" pitchFamily="34" charset="-5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EAElshina@kpfu.ru</a:t>
            </a:r>
            <a:endParaRPr lang="ru-RU" sz="1200" dirty="0">
              <a:solidFill>
                <a:schemeClr val="accent5">
                  <a:lumMod val="60000"/>
                  <a:lumOff val="40000"/>
                </a:schemeClr>
              </a:solidFill>
              <a:latin typeface="PT Sans" panose="020B0503020203020204" pitchFamily="34" charset="-52"/>
            </a:endParaRPr>
          </a:p>
          <a:p>
            <a:r>
              <a:rPr lang="ru-RU" sz="1200" dirty="0">
                <a:solidFill>
                  <a:schemeClr val="accent5">
                    <a:lumMod val="60000"/>
                    <a:lumOff val="40000"/>
                  </a:schemeClr>
                </a:solidFill>
                <a:latin typeface="PT Sans" panose="020B0503020203020204" pitchFamily="34" charset="-52"/>
              </a:rPr>
              <a:t>+7 (843) 233 76 30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80ADEFD-4928-4D27-9724-CDEDC8F0A4A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844"/>
          <a:stretch/>
        </p:blipFill>
        <p:spPr>
          <a:xfrm>
            <a:off x="7317468" y="627534"/>
            <a:ext cx="1271290" cy="511607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1C5E269-3B1F-4A92-BB50-9935BF978C58}"/>
              </a:ext>
            </a:extLst>
          </p:cNvPr>
          <p:cNvSpPr/>
          <p:nvPr/>
        </p:nvSpPr>
        <p:spPr>
          <a:xfrm>
            <a:off x="6762226" y="1491630"/>
            <a:ext cx="2381774" cy="1296144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918A334-7FAD-4697-B1F4-6DE40EEC5A3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611017"/>
            <a:ext cx="2214607" cy="913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4244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7035BE-AB65-C81E-BBD4-6AA9D4194BB6}"/>
              </a:ext>
            </a:extLst>
          </p:cNvPr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rgbClr val="00549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ADBCD8-F0D6-1E05-1D6C-EFC7DFECBF2E}"/>
              </a:ext>
            </a:extLst>
          </p:cNvPr>
          <p:cNvSpPr txBox="1"/>
          <p:nvPr/>
        </p:nvSpPr>
        <p:spPr>
          <a:xfrm>
            <a:off x="323528" y="27525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Предметный рейтинг – открывающий слайд</a:t>
            </a: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6B8F1794-3DA4-429D-B7B3-10612CED6CD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483"/>
          <a:stretch/>
        </p:blipFill>
        <p:spPr>
          <a:xfrm>
            <a:off x="8512406" y="178580"/>
            <a:ext cx="476375" cy="619895"/>
          </a:xfrm>
          <a:prstGeom prst="rect">
            <a:avLst/>
          </a:prstGeom>
        </p:spPr>
      </p:pic>
      <p:pic>
        <p:nvPicPr>
          <p:cNvPr id="23" name="Picture 13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DF6F392F-D37C-429B-ACD7-BA0E05D698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431450"/>
            <a:ext cx="776597" cy="776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4" descr="C:\Users\MSShafigullin\Desktop\2020\Презентация КФУ\THE 1.png">
            <a:extLst>
              <a:ext uri="{FF2B5EF4-FFF2-40B4-BE49-F238E27FC236}">
                <a16:creationId xmlns:a16="http://schemas.microsoft.com/office/drawing/2014/main" id="{DA6FD64D-CE06-471D-B99C-389D6B01B4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7540" y="1536363"/>
            <a:ext cx="1584176" cy="516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8F393DDC-462D-4135-A2A2-F25F2988950B}"/>
              </a:ext>
            </a:extLst>
          </p:cNvPr>
          <p:cNvSpPr txBox="1"/>
          <p:nvPr/>
        </p:nvSpPr>
        <p:spPr>
          <a:xfrm>
            <a:off x="6367636" y="1471555"/>
            <a:ext cx="1311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solidFill>
                  <a:schemeClr val="tx1"/>
                </a:solidFill>
                <a:latin typeface="PT Sans" panose="020B0503020203020204" pitchFamily="34" charset="-52"/>
              </a:rPr>
              <a:t>8</a:t>
            </a:r>
            <a:r>
              <a:rPr lang="ru-RU" sz="1800" b="0" dirty="0">
                <a:solidFill>
                  <a:schemeClr val="tx1"/>
                </a:solidFill>
                <a:latin typeface="PT Sans" panose="020B0503020203020204" pitchFamily="34" charset="-52"/>
              </a:rPr>
              <a:t>01-</a:t>
            </a:r>
            <a:r>
              <a:rPr lang="en-US" sz="1800" b="0" dirty="0">
                <a:solidFill>
                  <a:schemeClr val="tx1"/>
                </a:solidFill>
                <a:latin typeface="PT Sans" panose="020B0503020203020204" pitchFamily="34" charset="-52"/>
              </a:rPr>
              <a:t>10</a:t>
            </a:r>
            <a:r>
              <a:rPr lang="ru-RU" sz="1800" b="0" dirty="0">
                <a:solidFill>
                  <a:schemeClr val="tx1"/>
                </a:solidFill>
                <a:latin typeface="PT Sans" panose="020B0503020203020204" pitchFamily="34" charset="-52"/>
              </a:rPr>
              <a:t>00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b="0" kern="0" dirty="0">
                <a:solidFill>
                  <a:schemeClr val="tx1"/>
                </a:solidFill>
                <a:latin typeface="PT Sans" panose="020B0503020203020204" pitchFamily="34" charset="-52"/>
              </a:rPr>
              <a:t>7</a:t>
            </a:r>
            <a:r>
              <a:rPr lang="en-US" sz="1800" b="0" kern="0" dirty="0">
                <a:solidFill>
                  <a:schemeClr val="tx1"/>
                </a:solidFill>
                <a:latin typeface="PT Sans" panose="020B0503020203020204" pitchFamily="34" charset="-52"/>
              </a:rPr>
              <a:t>-15</a:t>
            </a:r>
            <a:endParaRPr kumimoji="0" lang="en-US" sz="18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436FB80D-2025-4757-B462-BDFBAC3BF6BB}"/>
              </a:ext>
            </a:extLst>
          </p:cNvPr>
          <p:cNvSpPr/>
          <p:nvPr/>
        </p:nvSpPr>
        <p:spPr>
          <a:xfrm>
            <a:off x="467544" y="2576974"/>
            <a:ext cx="20162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PT Sans" panose="020B0503020203020204" pitchFamily="34" charset="-52"/>
              </a:rPr>
              <a:t>Гуманитарные науки и искусства </a:t>
            </a:r>
          </a:p>
          <a:p>
            <a:r>
              <a:rPr lang="ru-RU" sz="1000" dirty="0">
                <a:latin typeface="PT Sans" panose="020B0503020203020204" pitchFamily="34" charset="-52"/>
              </a:rPr>
              <a:t>Социальные науки и управление </a:t>
            </a:r>
          </a:p>
          <a:p>
            <a:r>
              <a:rPr lang="ru-RU" sz="1000" dirty="0">
                <a:latin typeface="PT Sans" panose="020B0503020203020204" pitchFamily="34" charset="-52"/>
              </a:rPr>
              <a:t>Естественные науки </a:t>
            </a:r>
          </a:p>
          <a:p>
            <a:r>
              <a:rPr lang="en-US" sz="1000" dirty="0">
                <a:latin typeface="PT Sans" panose="020B0503020203020204" pitchFamily="34" charset="-52"/>
              </a:rPr>
              <a:t>Лингвистика</a:t>
            </a:r>
            <a:endParaRPr lang="ru-RU" sz="1000" dirty="0">
              <a:latin typeface="PT Sans" panose="020B0503020203020204" pitchFamily="34" charset="-52"/>
            </a:endParaRPr>
          </a:p>
          <a:p>
            <a:r>
              <a:rPr lang="en-US" sz="1000" dirty="0" err="1">
                <a:latin typeface="PT Sans" panose="020B0503020203020204" pitchFamily="34" charset="-52"/>
              </a:rPr>
              <a:t>Образовани</a:t>
            </a:r>
            <a:r>
              <a:rPr lang="ru-RU" sz="1000" dirty="0">
                <a:latin typeface="PT Sans" panose="020B0503020203020204" pitchFamily="34" charset="-52"/>
              </a:rPr>
              <a:t>е</a:t>
            </a:r>
          </a:p>
          <a:p>
            <a:r>
              <a:rPr lang="en-US" sz="1000" dirty="0">
                <a:latin typeface="PT Sans" panose="020B0503020203020204" pitchFamily="34" charset="-52"/>
              </a:rPr>
              <a:t>Экономика и </a:t>
            </a:r>
            <a:r>
              <a:rPr lang="en-US" sz="1000" dirty="0" err="1">
                <a:latin typeface="PT Sans" panose="020B0503020203020204" pitchFamily="34" charset="-52"/>
              </a:rPr>
              <a:t>эконометрика</a:t>
            </a:r>
            <a:r>
              <a:rPr lang="en-US" sz="1000" dirty="0">
                <a:latin typeface="PT Sans" panose="020B0503020203020204" pitchFamily="34" charset="-52"/>
              </a:rPr>
              <a:t> </a:t>
            </a:r>
            <a:endParaRPr lang="ru-RU" sz="1000" dirty="0">
              <a:latin typeface="PT Sans" panose="020B0503020203020204" pitchFamily="34" charset="-52"/>
            </a:endParaRPr>
          </a:p>
          <a:p>
            <a:r>
              <a:rPr lang="en-US" sz="1000" dirty="0">
                <a:latin typeface="PT Sans" panose="020B0503020203020204" pitchFamily="34" charset="-52"/>
              </a:rPr>
              <a:t>Физика и астрономия </a:t>
            </a:r>
            <a:endParaRPr lang="ru-RU" sz="1000" dirty="0">
              <a:latin typeface="PT Sans" panose="020B0503020203020204" pitchFamily="34" charset="-52"/>
            </a:endParaRPr>
          </a:p>
          <a:p>
            <a:r>
              <a:rPr lang="en-US" sz="1000" dirty="0">
                <a:latin typeface="PT Sans" panose="020B0503020203020204" pitchFamily="34" charset="-52"/>
              </a:rPr>
              <a:t>Химия</a:t>
            </a:r>
            <a:endParaRPr lang="ru-RU" sz="1000" dirty="0">
              <a:latin typeface="PT Sans" panose="020B0503020203020204" pitchFamily="34" charset="-52"/>
            </a:endParaRPr>
          </a:p>
          <a:p>
            <a:r>
              <a:rPr lang="en-US" sz="1000" dirty="0">
                <a:latin typeface="PT Sans" panose="020B0503020203020204" pitchFamily="34" charset="-52"/>
              </a:rPr>
              <a:t>Математика</a:t>
            </a:r>
            <a:endParaRPr lang="ru-RU" sz="1000" dirty="0">
              <a:latin typeface="PT Sans" panose="020B0503020203020204" pitchFamily="34" charset="-52"/>
            </a:endParaRPr>
          </a:p>
          <a:p>
            <a:r>
              <a:rPr lang="ru-RU" sz="1000" dirty="0">
                <a:latin typeface="PT Sans" panose="020B0503020203020204" pitchFamily="34" charset="-52"/>
              </a:rPr>
              <a:t>Химические технологии </a:t>
            </a:r>
          </a:p>
          <a:p>
            <a:r>
              <a:rPr lang="ru-RU" sz="1000" dirty="0">
                <a:latin typeface="PT Sans" panose="020B0503020203020204" pitchFamily="34" charset="-52"/>
              </a:rPr>
              <a:t>Биологические науки </a:t>
            </a:r>
          </a:p>
          <a:p>
            <a:r>
              <a:rPr lang="ru-RU" sz="1000" dirty="0">
                <a:latin typeface="PT Sans" panose="020B0503020203020204" pitchFamily="34" charset="-52"/>
              </a:rPr>
              <a:t>Нефтегазовое дело </a:t>
            </a:r>
            <a:endParaRPr lang="en-US" sz="1000" dirty="0">
              <a:latin typeface="PT Sans" panose="020B0503020203020204" pitchFamily="34" charset="-52"/>
            </a:endParaRP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C0381AF-5AA9-43AC-A0C5-064EE6B8C244}"/>
              </a:ext>
            </a:extLst>
          </p:cNvPr>
          <p:cNvSpPr/>
          <p:nvPr/>
        </p:nvSpPr>
        <p:spPr>
          <a:xfrm>
            <a:off x="6582524" y="2576974"/>
            <a:ext cx="69111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>
                <a:latin typeface="PT Sans" panose="020B0503020203020204" pitchFamily="34" charset="-52"/>
              </a:rPr>
              <a:t>25</a:t>
            </a:r>
            <a:r>
              <a:rPr lang="en-US" sz="1000" dirty="0">
                <a:latin typeface="PT Sans" panose="020B0503020203020204" pitchFamily="34" charset="-52"/>
              </a:rPr>
              <a:t>1-</a:t>
            </a:r>
            <a:r>
              <a:rPr lang="ru-RU" sz="1000" dirty="0">
                <a:latin typeface="PT Sans" panose="020B0503020203020204" pitchFamily="34" charset="-52"/>
              </a:rPr>
              <a:t>3</a:t>
            </a:r>
            <a:r>
              <a:rPr lang="en-US" sz="1000" dirty="0">
                <a:latin typeface="PT Sans" panose="020B0503020203020204" pitchFamily="34" charset="-52"/>
              </a:rPr>
              <a:t>00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6</a:t>
            </a:r>
            <a:r>
              <a:rPr lang="en-US" sz="1000" dirty="0">
                <a:latin typeface="PT Sans" panose="020B0503020203020204" pitchFamily="34" charset="-52"/>
              </a:rPr>
              <a:t>01-</a:t>
            </a:r>
            <a:r>
              <a:rPr lang="ru-RU" sz="1000" dirty="0">
                <a:latin typeface="PT Sans" panose="020B0503020203020204" pitchFamily="34" charset="-52"/>
              </a:rPr>
              <a:t>8</a:t>
            </a:r>
            <a:r>
              <a:rPr lang="en-US" sz="1000" dirty="0">
                <a:latin typeface="PT Sans" panose="020B0503020203020204" pitchFamily="34" charset="-52"/>
              </a:rPr>
              <a:t>00</a:t>
            </a:r>
            <a:endParaRPr lang="ru-RU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601-800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176</a:t>
            </a:r>
            <a:r>
              <a:rPr lang="en-US" sz="1000" dirty="0">
                <a:latin typeface="PT Sans" panose="020B0503020203020204" pitchFamily="34" charset="-52"/>
              </a:rPr>
              <a:t>-</a:t>
            </a:r>
            <a:r>
              <a:rPr lang="ru-RU" sz="1000" dirty="0">
                <a:latin typeface="PT Sans" panose="020B0503020203020204" pitchFamily="34" charset="-52"/>
              </a:rPr>
              <a:t>200</a:t>
            </a:r>
          </a:p>
          <a:p>
            <a:pPr algn="ctr"/>
            <a:r>
              <a:rPr lang="en-US" sz="1000" dirty="0">
                <a:latin typeface="PT Sans" panose="020B0503020203020204" pitchFamily="34" charset="-52"/>
              </a:rPr>
              <a:t>601</a:t>
            </a:r>
            <a:r>
              <a:rPr lang="ru-RU" sz="1000" dirty="0">
                <a:latin typeface="PT Sans" panose="020B0503020203020204" pitchFamily="34" charset="-52"/>
              </a:rPr>
              <a:t>-800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501-600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6</a:t>
            </a:r>
            <a:r>
              <a:rPr lang="en-US" sz="1000" dirty="0">
                <a:latin typeface="PT Sans" panose="020B0503020203020204" pitchFamily="34" charset="-52"/>
              </a:rPr>
              <a:t>01-</a:t>
            </a:r>
            <a:r>
              <a:rPr lang="ru-RU" sz="1000" dirty="0">
                <a:latin typeface="PT Sans" panose="020B0503020203020204" pitchFamily="34" charset="-52"/>
              </a:rPr>
              <a:t>6</a:t>
            </a:r>
            <a:r>
              <a:rPr lang="en-US" sz="1000" dirty="0">
                <a:latin typeface="PT Sans" panose="020B0503020203020204" pitchFamily="34" charset="-52"/>
              </a:rPr>
              <a:t>00</a:t>
            </a:r>
            <a:endParaRPr lang="ru-RU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6</a:t>
            </a:r>
            <a:r>
              <a:rPr lang="en-US" sz="1000" dirty="0">
                <a:latin typeface="PT Sans" panose="020B0503020203020204" pitchFamily="34" charset="-52"/>
              </a:rPr>
              <a:t>01-</a:t>
            </a:r>
            <a:r>
              <a:rPr lang="ru-RU" sz="1000" dirty="0">
                <a:latin typeface="PT Sans" panose="020B0503020203020204" pitchFamily="34" charset="-52"/>
              </a:rPr>
              <a:t>8</a:t>
            </a:r>
            <a:r>
              <a:rPr lang="en-US" sz="1000" dirty="0">
                <a:latin typeface="PT Sans" panose="020B0503020203020204" pitchFamily="34" charset="-52"/>
              </a:rPr>
              <a:t>00</a:t>
            </a: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3BB68BA6-C609-4F7D-962E-5419C1E1C5B0}"/>
              </a:ext>
            </a:extLst>
          </p:cNvPr>
          <p:cNvSpPr/>
          <p:nvPr/>
        </p:nvSpPr>
        <p:spPr>
          <a:xfrm>
            <a:off x="3174885" y="2576974"/>
            <a:ext cx="69111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>
                <a:latin typeface="PT Sans" panose="020B0503020203020204" pitchFamily="34" charset="-52"/>
              </a:rPr>
              <a:t>6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9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8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6-7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2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9-12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9-14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en-US" sz="1000" dirty="0">
                <a:latin typeface="PT Sans" panose="020B0503020203020204" pitchFamily="34" charset="-52"/>
              </a:rPr>
              <a:t>1</a:t>
            </a:r>
            <a:r>
              <a:rPr lang="ru-RU" sz="1000" dirty="0">
                <a:latin typeface="PT Sans" panose="020B0503020203020204" pitchFamily="34" charset="-52"/>
              </a:rPr>
              <a:t>1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10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10-13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6-7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en-US" sz="1000" dirty="0">
                <a:latin typeface="PT Sans" panose="020B0503020203020204" pitchFamily="34" charset="-52"/>
              </a:rPr>
              <a:t>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7C5D7C8-9A86-4EBE-9438-42A66774572B}"/>
              </a:ext>
            </a:extLst>
          </p:cNvPr>
          <p:cNvSpPr txBox="1"/>
          <p:nvPr/>
        </p:nvSpPr>
        <p:spPr>
          <a:xfrm>
            <a:off x="2108236" y="1471555"/>
            <a:ext cx="1311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solidFill>
                  <a:schemeClr val="tx1"/>
                </a:solidFill>
                <a:latin typeface="PT Sans" panose="020B0503020203020204" pitchFamily="34" charset="-52"/>
              </a:rPr>
              <a:t>4</a:t>
            </a:r>
            <a:r>
              <a:rPr lang="ru-RU" sz="1800" b="0" dirty="0">
                <a:solidFill>
                  <a:schemeClr val="tx1"/>
                </a:solidFill>
                <a:latin typeface="PT Sans" panose="020B0503020203020204" pitchFamily="34" charset="-52"/>
              </a:rPr>
              <a:t>50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PT Sans" panose="020B0503020203020204" pitchFamily="34" charset="-52"/>
              </a:rPr>
              <a:t>6</a:t>
            </a:r>
            <a:endParaRPr kumimoji="0" lang="en-US" sz="18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356AEF58-11C1-4248-82FB-EC26E353D568}"/>
              </a:ext>
            </a:extLst>
          </p:cNvPr>
          <p:cNvSpPr/>
          <p:nvPr/>
        </p:nvSpPr>
        <p:spPr>
          <a:xfrm>
            <a:off x="4422284" y="2576974"/>
            <a:ext cx="216024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PT Sans" panose="020B0503020203020204" pitchFamily="34" charset="-52"/>
              </a:rPr>
              <a:t>Гуманитарные науки и искусства </a:t>
            </a:r>
          </a:p>
          <a:p>
            <a:r>
              <a:rPr lang="ru-RU" sz="1000" dirty="0">
                <a:latin typeface="PT Sans" panose="020B0503020203020204" pitchFamily="34" charset="-52"/>
              </a:rPr>
              <a:t>Инженерные науки и технологии Социальные науки </a:t>
            </a:r>
          </a:p>
          <a:p>
            <a:r>
              <a:rPr lang="en-US" sz="1000" dirty="0">
                <a:latin typeface="PT Sans" panose="020B0503020203020204" pitchFamily="34" charset="-52"/>
              </a:rPr>
              <a:t>Образовани</a:t>
            </a:r>
            <a:r>
              <a:rPr lang="ru-RU" sz="1000" dirty="0">
                <a:latin typeface="PT Sans" panose="020B0503020203020204" pitchFamily="34" charset="-52"/>
              </a:rPr>
              <a:t>е</a:t>
            </a:r>
          </a:p>
          <a:p>
            <a:r>
              <a:rPr lang="ru-RU" sz="1000" dirty="0">
                <a:latin typeface="PT Sans" panose="020B0503020203020204" pitchFamily="34" charset="-52"/>
              </a:rPr>
              <a:t>Бизнес и экономика</a:t>
            </a:r>
          </a:p>
          <a:p>
            <a:r>
              <a:rPr lang="ru-RU" sz="1000" dirty="0">
                <a:latin typeface="PT Sans" panose="020B0503020203020204" pitchFamily="34" charset="-52"/>
              </a:rPr>
              <a:t>Науки о жизни</a:t>
            </a:r>
          </a:p>
          <a:p>
            <a:r>
              <a:rPr lang="ru-RU" sz="1000" dirty="0">
                <a:latin typeface="PT Sans" panose="020B0503020203020204" pitchFamily="34" charset="-52"/>
              </a:rPr>
              <a:t>Физические науки</a:t>
            </a:r>
          </a:p>
          <a:p>
            <a:r>
              <a:rPr lang="ru-RU" sz="1000" dirty="0">
                <a:latin typeface="PT Sans" panose="020B0503020203020204" pitchFamily="34" charset="-52"/>
              </a:rPr>
              <a:t>Медицина</a:t>
            </a:r>
            <a:endParaRPr lang="en-US" sz="1000" dirty="0">
              <a:latin typeface="PT Sans" panose="020B0503020203020204" pitchFamily="34" charset="-52"/>
            </a:endParaRP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564238D0-2E81-40CD-9F66-2B8295A66F14}"/>
              </a:ext>
            </a:extLst>
          </p:cNvPr>
          <p:cNvSpPr/>
          <p:nvPr/>
        </p:nvSpPr>
        <p:spPr>
          <a:xfrm>
            <a:off x="2636167" y="2576974"/>
            <a:ext cx="69111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PT Sans" panose="020B0503020203020204" pitchFamily="34" charset="-52"/>
              </a:rPr>
              <a:t>3</a:t>
            </a:r>
            <a:r>
              <a:rPr lang="ru-RU" sz="1000" dirty="0">
                <a:latin typeface="PT Sans" panose="020B0503020203020204" pitchFamily="34" charset="-52"/>
              </a:rPr>
              <a:t>4</a:t>
            </a:r>
            <a:r>
              <a:rPr lang="en-US" sz="1000" dirty="0">
                <a:latin typeface="PT Sans" panose="020B0503020203020204" pitchFamily="34" charset="-52"/>
              </a:rPr>
              <a:t>5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380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297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en-US" sz="1000" dirty="0">
                <a:latin typeface="PT Sans" panose="020B0503020203020204" pitchFamily="34" charset="-52"/>
              </a:rPr>
              <a:t>1</a:t>
            </a:r>
            <a:r>
              <a:rPr lang="ru-RU" sz="1000" dirty="0">
                <a:latin typeface="PT Sans" panose="020B0503020203020204" pitchFamily="34" charset="-52"/>
              </a:rPr>
              <a:t>5</a:t>
            </a:r>
            <a:r>
              <a:rPr lang="en-US" sz="1000" dirty="0">
                <a:latin typeface="PT Sans" panose="020B0503020203020204" pitchFamily="34" charset="-52"/>
              </a:rPr>
              <a:t>1-</a:t>
            </a:r>
            <a:r>
              <a:rPr lang="ru-RU" sz="1000" dirty="0">
                <a:latin typeface="PT Sans" panose="020B0503020203020204" pitchFamily="34" charset="-52"/>
              </a:rPr>
              <a:t>200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94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401</a:t>
            </a:r>
            <a:r>
              <a:rPr lang="en-US" sz="1000" dirty="0">
                <a:latin typeface="PT Sans" panose="020B0503020203020204" pitchFamily="34" charset="-52"/>
              </a:rPr>
              <a:t>-</a:t>
            </a:r>
            <a:r>
              <a:rPr lang="ru-RU" sz="1000" dirty="0">
                <a:latin typeface="PT Sans" panose="020B0503020203020204" pitchFamily="34" charset="-52"/>
              </a:rPr>
              <a:t>45</a:t>
            </a:r>
            <a:r>
              <a:rPr lang="en-US" sz="1000" dirty="0">
                <a:latin typeface="PT Sans" panose="020B0503020203020204" pitchFamily="34" charset="-52"/>
              </a:rPr>
              <a:t>0</a:t>
            </a:r>
          </a:p>
          <a:p>
            <a:pPr algn="ctr"/>
            <a:r>
              <a:rPr lang="en-US" sz="1000" dirty="0">
                <a:latin typeface="PT Sans" panose="020B0503020203020204" pitchFamily="34" charset="-52"/>
              </a:rPr>
              <a:t>3</a:t>
            </a:r>
            <a:r>
              <a:rPr lang="ru-RU" sz="1000" dirty="0">
                <a:latin typeface="PT Sans" panose="020B0503020203020204" pitchFamily="34" charset="-52"/>
              </a:rPr>
              <a:t>5</a:t>
            </a:r>
            <a:r>
              <a:rPr lang="en-US" sz="1000" dirty="0">
                <a:latin typeface="PT Sans" panose="020B0503020203020204" pitchFamily="34" charset="-52"/>
              </a:rPr>
              <a:t>1-</a:t>
            </a:r>
            <a:r>
              <a:rPr lang="ru-RU" sz="1000" dirty="0">
                <a:latin typeface="PT Sans" panose="020B0503020203020204" pitchFamily="34" charset="-52"/>
              </a:rPr>
              <a:t>40</a:t>
            </a:r>
            <a:r>
              <a:rPr lang="en-US" sz="1000" dirty="0">
                <a:latin typeface="PT Sans" panose="020B0503020203020204" pitchFamily="34" charset="-52"/>
              </a:rPr>
              <a:t>0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45</a:t>
            </a:r>
            <a:r>
              <a:rPr lang="en-US" sz="1000" dirty="0">
                <a:latin typeface="PT Sans" panose="020B0503020203020204" pitchFamily="34" charset="-52"/>
              </a:rPr>
              <a:t>1-</a:t>
            </a:r>
            <a:r>
              <a:rPr lang="ru-RU" sz="1000" dirty="0">
                <a:latin typeface="PT Sans" panose="020B0503020203020204" pitchFamily="34" charset="-52"/>
              </a:rPr>
              <a:t>50</a:t>
            </a:r>
            <a:r>
              <a:rPr lang="en-US" sz="1000" dirty="0">
                <a:latin typeface="PT Sans" panose="020B0503020203020204" pitchFamily="34" charset="-52"/>
              </a:rPr>
              <a:t>0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30</a:t>
            </a:r>
            <a:r>
              <a:rPr lang="en-US" sz="1000" dirty="0">
                <a:latin typeface="PT Sans" panose="020B0503020203020204" pitchFamily="34" charset="-52"/>
              </a:rPr>
              <a:t>1-3</a:t>
            </a:r>
            <a:r>
              <a:rPr lang="ru-RU" sz="1000" dirty="0">
                <a:latin typeface="PT Sans" panose="020B0503020203020204" pitchFamily="34" charset="-52"/>
              </a:rPr>
              <a:t>5</a:t>
            </a:r>
            <a:r>
              <a:rPr lang="en-US" sz="1000" dirty="0">
                <a:latin typeface="PT Sans" panose="020B0503020203020204" pitchFamily="34" charset="-52"/>
              </a:rPr>
              <a:t>0</a:t>
            </a:r>
          </a:p>
          <a:p>
            <a:pPr algn="ctr"/>
            <a:r>
              <a:rPr lang="en-US" sz="1000" dirty="0">
                <a:latin typeface="PT Sans" panose="020B0503020203020204" pitchFamily="34" charset="-52"/>
              </a:rPr>
              <a:t>3</a:t>
            </a:r>
            <a:r>
              <a:rPr lang="ru-RU" sz="1000" dirty="0">
                <a:latin typeface="PT Sans" panose="020B0503020203020204" pitchFamily="34" charset="-52"/>
              </a:rPr>
              <a:t>5</a:t>
            </a:r>
            <a:r>
              <a:rPr lang="en-US" sz="1000" dirty="0">
                <a:latin typeface="PT Sans" panose="020B0503020203020204" pitchFamily="34" charset="-52"/>
              </a:rPr>
              <a:t>1-</a:t>
            </a:r>
            <a:r>
              <a:rPr lang="ru-RU" sz="1000" dirty="0">
                <a:latin typeface="PT Sans" panose="020B0503020203020204" pitchFamily="34" charset="-52"/>
              </a:rPr>
              <a:t>40</a:t>
            </a:r>
            <a:r>
              <a:rPr lang="en-US" sz="1000" dirty="0">
                <a:latin typeface="PT Sans" panose="020B0503020203020204" pitchFamily="34" charset="-52"/>
              </a:rPr>
              <a:t>0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55</a:t>
            </a:r>
            <a:r>
              <a:rPr lang="en-US" sz="1000" dirty="0">
                <a:latin typeface="PT Sans" panose="020B0503020203020204" pitchFamily="34" charset="-52"/>
              </a:rPr>
              <a:t>1-</a:t>
            </a:r>
            <a:r>
              <a:rPr lang="ru-RU" sz="1000" dirty="0">
                <a:latin typeface="PT Sans" panose="020B0503020203020204" pitchFamily="34" charset="-52"/>
              </a:rPr>
              <a:t>60</a:t>
            </a:r>
            <a:r>
              <a:rPr lang="en-US" sz="1000" dirty="0">
                <a:latin typeface="PT Sans" panose="020B0503020203020204" pitchFamily="34" charset="-52"/>
              </a:rPr>
              <a:t>0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35</a:t>
            </a:r>
            <a:endParaRPr lang="en-US" sz="1000" dirty="0">
              <a:latin typeface="PT Sans" panose="020B0503020203020204" pitchFamily="34" charset="-52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F947D120-EC93-4288-9BDD-95DBABE3D661}"/>
              </a:ext>
            </a:extLst>
          </p:cNvPr>
          <p:cNvSpPr/>
          <p:nvPr/>
        </p:nvSpPr>
        <p:spPr>
          <a:xfrm>
            <a:off x="7121242" y="2576974"/>
            <a:ext cx="69111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>
                <a:latin typeface="PT Sans" panose="020B0503020203020204" pitchFamily="34" charset="-52"/>
              </a:rPr>
              <a:t>5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11-12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6-11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4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6-8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4-7</a:t>
            </a:r>
          </a:p>
          <a:p>
            <a:pPr algn="ctr"/>
            <a:r>
              <a:rPr lang="en-US" sz="1000" dirty="0">
                <a:latin typeface="PT Sans" panose="020B0503020203020204" pitchFamily="34" charset="-52"/>
              </a:rPr>
              <a:t>1</a:t>
            </a:r>
            <a:r>
              <a:rPr lang="ru-RU" sz="1000" dirty="0">
                <a:latin typeface="PT Sans" panose="020B0503020203020204" pitchFamily="34" charset="-52"/>
              </a:rPr>
              <a:t>3-15</a:t>
            </a:r>
          </a:p>
          <a:p>
            <a:pPr algn="ctr"/>
            <a:r>
              <a:rPr lang="en-US" sz="1000" dirty="0">
                <a:latin typeface="PT Sans" panose="020B0503020203020204" pitchFamily="34" charset="-52"/>
              </a:rPr>
              <a:t>3</a:t>
            </a:r>
            <a:r>
              <a:rPr lang="ru-RU" sz="1000" dirty="0">
                <a:latin typeface="PT Sans" panose="020B0503020203020204" pitchFamily="34" charset="-52"/>
              </a:rPr>
              <a:t>-4</a:t>
            </a:r>
            <a:endParaRPr lang="en-US" sz="1000" dirty="0">
              <a:latin typeface="PT Sans" panose="020B0503020203020204" pitchFamily="34" charset="-52"/>
            </a:endParaRP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DAE22476-5A42-454F-A635-D8CC3B91549D}"/>
              </a:ext>
            </a:extLst>
          </p:cNvPr>
          <p:cNvSpPr/>
          <p:nvPr/>
        </p:nvSpPr>
        <p:spPr>
          <a:xfrm>
            <a:off x="2636167" y="2354079"/>
            <a:ext cx="69111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latin typeface="PT Sans" panose="020B0503020203020204" pitchFamily="34" charset="-52"/>
              </a:rPr>
              <a:t>Мир</a:t>
            </a:r>
            <a:endParaRPr lang="en-US" sz="1000" b="1" dirty="0">
              <a:latin typeface="PT Sans" panose="020B0503020203020204" pitchFamily="34" charset="-52"/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7C5EB5F7-1C7F-4369-8A50-43A1C3BAD991}"/>
              </a:ext>
            </a:extLst>
          </p:cNvPr>
          <p:cNvSpPr/>
          <p:nvPr/>
        </p:nvSpPr>
        <p:spPr>
          <a:xfrm>
            <a:off x="3174885" y="2354079"/>
            <a:ext cx="69111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latin typeface="PT Sans" panose="020B0503020203020204" pitchFamily="34" charset="-52"/>
              </a:rPr>
              <a:t>РФ</a:t>
            </a:r>
            <a:endParaRPr lang="en-US" sz="1000" b="1" dirty="0">
              <a:latin typeface="PT Sans" panose="020B0503020203020204" pitchFamily="34" charset="-52"/>
            </a:endParaRP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5736A7A8-C5B3-43A9-9B78-8BF9BD4BFC44}"/>
              </a:ext>
            </a:extLst>
          </p:cNvPr>
          <p:cNvSpPr/>
          <p:nvPr/>
        </p:nvSpPr>
        <p:spPr>
          <a:xfrm>
            <a:off x="6582524" y="2354079"/>
            <a:ext cx="69111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latin typeface="PT Sans" panose="020B0503020203020204" pitchFamily="34" charset="-52"/>
              </a:rPr>
              <a:t>Мир</a:t>
            </a:r>
            <a:endParaRPr lang="en-US" sz="1000" b="1" dirty="0">
              <a:latin typeface="PT Sans" panose="020B0503020203020204" pitchFamily="34" charset="-52"/>
            </a:endParaRP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A93D063A-28CE-4EE2-9072-EB40FC2CC933}"/>
              </a:ext>
            </a:extLst>
          </p:cNvPr>
          <p:cNvSpPr/>
          <p:nvPr/>
        </p:nvSpPr>
        <p:spPr>
          <a:xfrm>
            <a:off x="7121242" y="2354079"/>
            <a:ext cx="69111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latin typeface="PT Sans" panose="020B0503020203020204" pitchFamily="34" charset="-52"/>
              </a:rPr>
              <a:t>РФ</a:t>
            </a:r>
            <a:endParaRPr lang="en-US" sz="1000" b="1" dirty="0">
              <a:latin typeface="PT Sans" panose="020B0503020203020204" pitchFamily="34" charset="-52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1A3011C4-6DCF-439C-8644-FB69C0E00329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0A5CBBA4-D705-4D44-B25A-461A2D9EF24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985724"/>
            <a:ext cx="827584" cy="1441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7653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6024" y="95924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Дальнейшая работа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88032" y="758681"/>
            <a:ext cx="3982180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lvl="0" indent="-228600">
              <a:buAutoNum type="arabicPeriod"/>
              <a:defRPr/>
            </a:pPr>
            <a:r>
              <a:rPr lang="ru-RU" sz="1000" dirty="0">
                <a:latin typeface="PT Sans" panose="020B0503020203020204" pitchFamily="34" charset="-52"/>
              </a:rPr>
              <a:t>Создание фотобанка </a:t>
            </a:r>
            <a:r>
              <a:rPr lang="ru-RU" sz="1000" dirty="0" err="1">
                <a:latin typeface="PT Sans" panose="020B0503020203020204" pitchFamily="34" charset="-52"/>
              </a:rPr>
              <a:t>имиджевых</a:t>
            </a:r>
            <a:r>
              <a:rPr lang="ru-RU" sz="1000" dirty="0">
                <a:latin typeface="PT Sans" panose="020B0503020203020204" pitchFamily="34" charset="-52"/>
              </a:rPr>
              <a:t> фотографий для презентаций</a:t>
            </a: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r>
              <a:rPr lang="ru-RU" sz="1000" dirty="0">
                <a:latin typeface="PT Sans" panose="020B0503020203020204" pitchFamily="34" charset="-52"/>
              </a:rPr>
              <a:t>Общий доступ к </a:t>
            </a:r>
            <a:r>
              <a:rPr lang="ru-RU" sz="1000" dirty="0" err="1">
                <a:latin typeface="PT Sans" panose="020B0503020203020204" pitchFamily="34" charset="-52"/>
              </a:rPr>
              <a:t>айдентике</a:t>
            </a:r>
            <a:r>
              <a:rPr lang="ru-RU" sz="1000" dirty="0">
                <a:latin typeface="PT Sans" panose="020B0503020203020204" pitchFamily="34" charset="-52"/>
              </a:rPr>
              <a:t> презентаций на портале</a:t>
            </a:r>
            <a:endParaRPr lang="en-US" sz="1000" dirty="0">
              <a:latin typeface="PT Sans" panose="020B0503020203020204" pitchFamily="34" charset="-52"/>
            </a:endParaRPr>
          </a:p>
        </p:txBody>
      </p:sp>
      <p:pic>
        <p:nvPicPr>
          <p:cNvPr id="2050" name="Picture 2" descr="C:\Users\MSShafigullin\Downloads\IMG_1370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38" b="50552"/>
          <a:stretch/>
        </p:blipFill>
        <p:spPr bwMode="auto">
          <a:xfrm>
            <a:off x="5682917" y="1131750"/>
            <a:ext cx="2633499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MSShafigullin\Downloads\WhatsApp Image 2020-07-16 at 14.19.40.jpe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5"/>
          <a:stretch/>
        </p:blipFill>
        <p:spPr bwMode="auto">
          <a:xfrm>
            <a:off x="2839108" y="1131750"/>
            <a:ext cx="26335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MSShafigullin\Downloads\IMG_1581 (1)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10" b="6683"/>
          <a:stretch/>
        </p:blipFill>
        <p:spPr bwMode="auto">
          <a:xfrm>
            <a:off x="0" y="1131750"/>
            <a:ext cx="2633499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MSShafigullin\Desktop\2020\Презентация КФУ\Пиктограммы и иконки\2506350-computer-application\2506350-computer-application\png\002-bank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49" y="3292410"/>
            <a:ext cx="900000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MSShafigullin\Desktop\2020\Презентация КФУ\Пиктограммы и иконки\2506350-computer-application\2506350-computer-application\png\022-present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858" y="3292410"/>
            <a:ext cx="900000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Users\MSShafigullin\Desktop\2020\Презентация КФУ\Пиктограммы и иконки\2506350-computer-application\2506350-computer-application\png\029-weather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9666" y="3292410"/>
            <a:ext cx="900000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Прямоугольник 18"/>
          <p:cNvSpPr/>
          <p:nvPr/>
        </p:nvSpPr>
        <p:spPr>
          <a:xfrm>
            <a:off x="103255" y="4300522"/>
            <a:ext cx="242698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latin typeface="PT Sans" panose="020B0503020203020204" pitchFamily="34" charset="-52"/>
              </a:rPr>
              <a:t>Фирменный стиль</a:t>
            </a:r>
            <a:endParaRPr lang="en-US" sz="800" dirty="0">
              <a:latin typeface="PT Sans" panose="020B0503020203020204" pitchFamily="34" charset="-52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942364" y="4300522"/>
            <a:ext cx="242698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latin typeface="PT Sans" panose="020B0503020203020204" pitchFamily="34" charset="-52"/>
              </a:rPr>
              <a:t>Регламент презентаций</a:t>
            </a:r>
            <a:endParaRPr lang="en-US" sz="800" dirty="0">
              <a:latin typeface="PT Sans" panose="020B0503020203020204" pitchFamily="34" charset="-52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786172" y="4300522"/>
            <a:ext cx="242698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latin typeface="PT Sans" panose="020B0503020203020204" pitchFamily="34" charset="-52"/>
              </a:rPr>
              <a:t>Пиктограммы</a:t>
            </a:r>
            <a:endParaRPr lang="en-US" sz="800" dirty="0">
              <a:latin typeface="PT Sans" panose="020B0503020203020204" pitchFamily="34" charset="-52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DC3989F-6FBE-3748-0130-A2E2E5559707}"/>
              </a:ext>
            </a:extLst>
          </p:cNvPr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rgbClr val="00549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39B16DD0-4642-468C-900D-C351A2B9B768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483"/>
          <a:stretch/>
        </p:blipFill>
        <p:spPr>
          <a:xfrm>
            <a:off x="8512406" y="178580"/>
            <a:ext cx="476375" cy="619895"/>
          </a:xfrm>
          <a:prstGeom prst="rect">
            <a:avLst/>
          </a:prstGeom>
        </p:spPr>
      </p:pic>
      <p:pic>
        <p:nvPicPr>
          <p:cNvPr id="31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8C4E0ED3-7019-4220-8C85-982EE6C4EF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378" y="4465258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260F6CF7-722B-4F4B-91D0-75BF3639FA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071" y="3886556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02CC50B8-4DFE-43A3-9E14-1D73C5A44D39}"/>
              </a:ext>
            </a:extLst>
          </p:cNvPr>
          <p:cNvSpPr txBox="1"/>
          <p:nvPr/>
        </p:nvSpPr>
        <p:spPr>
          <a:xfrm>
            <a:off x="8410330" y="477156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C0196B9-F88F-4E79-B5CF-FADB51461AAD}"/>
              </a:ext>
            </a:extLst>
          </p:cNvPr>
          <p:cNvSpPr txBox="1"/>
          <p:nvPr/>
        </p:nvSpPr>
        <p:spPr>
          <a:xfrm>
            <a:off x="8410330" y="4126704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 algn="ctr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F01CA789-A9C4-42D9-B1FC-551A65E6A902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9988B6B9-C9A9-4C99-A920-D609AE06FC6B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985724"/>
            <a:ext cx="827584" cy="1441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3383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7F2AF4D-5F99-0EED-09FC-A4BBC3C1D89A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549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267744" y="373815"/>
            <a:ext cx="5256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000000"/>
              </a:buClr>
              <a:buSzPts val="1100"/>
            </a:pPr>
            <a:r>
              <a:rPr lang="ru-RU" dirty="0">
                <a:solidFill>
                  <a:schemeClr val="lt1"/>
                </a:solidFill>
                <a:latin typeface="PT Sans" panose="020B0503020203020204" pitchFamily="34" charset="-52"/>
              </a:rPr>
              <a:t>РЕКОМЕНДАЦИИ ПО ИСПОЛЬЗОВАНИЮ ФИРМЕННОГО СТИЛЯ КАЗАНСКОГО ФЕДЕРАЛЬНОГО УНИВЕРСИТЕТА</a:t>
            </a:r>
          </a:p>
          <a:p>
            <a:pPr lvl="0">
              <a:buClr>
                <a:srgbClr val="000000"/>
              </a:buClr>
              <a:buSzPts val="1100"/>
            </a:pPr>
            <a:r>
              <a:rPr lang="ru-RU" dirty="0">
                <a:solidFill>
                  <a:schemeClr val="lt1"/>
                </a:solidFill>
                <a:latin typeface="PT Sans" panose="020B0503020203020204" pitchFamily="34" charset="-52"/>
              </a:rPr>
              <a:t>ПРИ СОСТАВЛЕНИИ ПРЕЗЕНТАЦИИ</a:t>
            </a:r>
          </a:p>
        </p:txBody>
      </p:sp>
      <p:sp>
        <p:nvSpPr>
          <p:cNvPr id="7" name="Google Shape;898;g89d9307d70_13_164"/>
          <p:cNvSpPr txBox="1"/>
          <p:nvPr/>
        </p:nvSpPr>
        <p:spPr>
          <a:xfrm>
            <a:off x="2267744" y="2355726"/>
            <a:ext cx="5904656" cy="9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67"/>
              <a:buFont typeface="Arial"/>
              <a:buNone/>
            </a:pPr>
            <a:r>
              <a:rPr lang="en-US" sz="3600" b="1" i="0" u="none" strike="noStrike" cap="none" dirty="0" err="1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Спасибо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 </a:t>
            </a:r>
            <a:r>
              <a:rPr lang="en-US" sz="3600" b="1" i="0" u="none" strike="noStrike" cap="none" dirty="0" err="1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за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 </a:t>
            </a:r>
            <a:r>
              <a:rPr lang="en-US" sz="3600" b="1" i="0" u="none" strike="noStrike" cap="none" dirty="0" err="1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внимание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!</a:t>
            </a:r>
            <a:endParaRPr sz="3600" b="1" i="0" u="none" strike="noStrike" cap="none" dirty="0">
              <a:solidFill>
                <a:schemeClr val="bg1"/>
              </a:solidFill>
              <a:latin typeface="PT Sans" panose="020B0503020203020204" pitchFamily="34" charset="-52"/>
              <a:ea typeface="Arial"/>
              <a:cs typeface="Arial"/>
              <a:sym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67744" y="3363838"/>
            <a:ext cx="65527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err="1">
                <a:solidFill>
                  <a:schemeClr val="bg1"/>
                </a:solidFill>
                <a:latin typeface="PT Sans" panose="020B0503020203020204" pitchFamily="34" charset="-52"/>
              </a:rPr>
              <a:t>Ельшина</a:t>
            </a:r>
            <a:r>
              <a:rPr lang="ru-RU" sz="1400" b="1" dirty="0">
                <a:solidFill>
                  <a:schemeClr val="bg1"/>
                </a:solidFill>
                <a:latin typeface="PT Sans" panose="020B0503020203020204" pitchFamily="34" charset="-52"/>
              </a:rPr>
              <a:t> Елена Александровна</a:t>
            </a:r>
          </a:p>
          <a:p>
            <a:r>
              <a:rPr lang="ru-RU" sz="1200" dirty="0">
                <a:solidFill>
                  <a:schemeClr val="bg1"/>
                </a:solidFill>
                <a:latin typeface="PT Sans" panose="020B0503020203020204" pitchFamily="34" charset="-52"/>
              </a:rPr>
              <a:t>Директор Департамента по информационной политике</a:t>
            </a:r>
          </a:p>
          <a:p>
            <a:endParaRPr lang="ru-RU" sz="1200" dirty="0">
              <a:solidFill>
                <a:schemeClr val="bg1"/>
              </a:solidFill>
              <a:latin typeface="PT Sans" panose="020B0503020203020204" pitchFamily="34" charset="-52"/>
            </a:endParaRPr>
          </a:p>
          <a:p>
            <a:r>
              <a:rPr lang="en-US" sz="1200" dirty="0">
                <a:solidFill>
                  <a:schemeClr val="bg1"/>
                </a:solidFill>
                <a:latin typeface="PT Sans" panose="020B0503020203020204" pitchFamily="34" charset="-52"/>
              </a:rPr>
              <a:t>EAElshina@kpfu.ru</a:t>
            </a:r>
            <a:endParaRPr lang="ru-RU" sz="1200" dirty="0">
              <a:solidFill>
                <a:schemeClr val="bg1"/>
              </a:solidFill>
              <a:latin typeface="PT Sans" panose="020B0503020203020204" pitchFamily="34" charset="-52"/>
            </a:endParaRPr>
          </a:p>
          <a:p>
            <a:r>
              <a:rPr lang="en-US" sz="1200" dirty="0">
                <a:solidFill>
                  <a:schemeClr val="bg1"/>
                </a:solidFill>
                <a:latin typeface="PT Sans" panose="020B0503020203020204" pitchFamily="34" charset="-52"/>
              </a:rPr>
              <a:t>+7 (843) 233 7</a:t>
            </a:r>
            <a:r>
              <a:rPr lang="ru-RU" sz="1200" dirty="0">
                <a:solidFill>
                  <a:schemeClr val="bg1"/>
                </a:solidFill>
                <a:latin typeface="PT Sans" panose="020B0503020203020204" pitchFamily="34" charset="-52"/>
              </a:rPr>
              <a:t>6</a:t>
            </a:r>
            <a:r>
              <a:rPr lang="en-US" sz="1200" dirty="0">
                <a:solidFill>
                  <a:schemeClr val="bg1"/>
                </a:solidFill>
                <a:latin typeface="PT Sans" panose="020B0503020203020204" pitchFamily="34" charset="-52"/>
              </a:rPr>
              <a:t> </a:t>
            </a:r>
            <a:r>
              <a:rPr lang="ru-RU" sz="1200" dirty="0">
                <a:solidFill>
                  <a:schemeClr val="bg1"/>
                </a:solidFill>
                <a:latin typeface="PT Sans" panose="020B0503020203020204" pitchFamily="34" charset="-52"/>
              </a:rPr>
              <a:t>30</a:t>
            </a:r>
            <a:endParaRPr lang="en-US" sz="1200" dirty="0">
              <a:solidFill>
                <a:schemeClr val="bg1"/>
              </a:solidFill>
              <a:latin typeface="PT Sans" panose="020B0503020203020204" pitchFamily="34" charset="-52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EAF8411-9FB7-4419-8AFB-F8108DFC240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552"/>
          <a:stretch/>
        </p:blipFill>
        <p:spPr>
          <a:xfrm>
            <a:off x="774125" y="434237"/>
            <a:ext cx="1019410" cy="1057393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A77FFDD-2C33-4022-B4F6-849E2708DCD7}"/>
              </a:ext>
            </a:extLst>
          </p:cNvPr>
          <p:cNvSpPr/>
          <p:nvPr/>
        </p:nvSpPr>
        <p:spPr>
          <a:xfrm>
            <a:off x="8324221" y="0"/>
            <a:ext cx="827584" cy="5143500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27CB0C29-72A8-4077-BE1E-D5A904B0CF5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40010"/>
            <a:ext cx="827584" cy="1441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990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9A0A0EA-6FA2-7843-9B21-72B99FF8904A}"/>
              </a:ext>
            </a:extLst>
          </p:cNvPr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rgbClr val="00549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23528" y="27525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Оформление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669704" y="2139702"/>
            <a:ext cx="26524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 algn="ctr">
              <a:buAutoNum type="arabicPeriod"/>
              <a:defRPr/>
            </a:pPr>
            <a:r>
              <a:rPr lang="ru-RU" sz="1600" dirty="0">
                <a:latin typeface="PT Sans" panose="020B0503020203020204" pitchFamily="34" charset="-52"/>
              </a:rPr>
              <a:t>Увеличить пространство</a:t>
            </a: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0" y="2561084"/>
            <a:ext cx="831641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857D55C8-511D-431F-B148-41FCB397000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483"/>
          <a:stretch/>
        </p:blipFill>
        <p:spPr>
          <a:xfrm>
            <a:off x="8512406" y="178580"/>
            <a:ext cx="476375" cy="619895"/>
          </a:xfrm>
          <a:prstGeom prst="rect">
            <a:avLst/>
          </a:prstGeom>
        </p:spPr>
      </p:pic>
      <p:pic>
        <p:nvPicPr>
          <p:cNvPr id="13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834CC555-2879-42E7-9FB5-FAB38E3D5A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378" y="4465258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88BFEDD7-C28A-4DED-9163-46C8272308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071" y="3886556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620CAC1C-6A03-4622-B997-84593809D98E}"/>
              </a:ext>
            </a:extLst>
          </p:cNvPr>
          <p:cNvSpPr txBox="1"/>
          <p:nvPr/>
        </p:nvSpPr>
        <p:spPr>
          <a:xfrm>
            <a:off x="8410330" y="477156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619E772-1FF8-40E7-9EA9-3598FCAB6665}"/>
              </a:ext>
            </a:extLst>
          </p:cNvPr>
          <p:cNvSpPr txBox="1"/>
          <p:nvPr/>
        </p:nvSpPr>
        <p:spPr>
          <a:xfrm>
            <a:off x="8410330" y="4126704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 algn="ctr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6160D6D-F6AE-455F-91FD-2B7CD2E561BC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9ABA750-058A-4067-8218-87EF2098F6B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985724"/>
            <a:ext cx="827584" cy="1441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344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860032" y="2377212"/>
            <a:ext cx="151216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600" dirty="0">
                <a:latin typeface="PT Sans" panose="020B0503020203020204" pitchFamily="34" charset="-52"/>
              </a:rPr>
              <a:t>2. Серый цвет</a:t>
            </a:r>
          </a:p>
        </p:txBody>
      </p:sp>
      <p:cxnSp>
        <p:nvCxnSpPr>
          <p:cNvPr id="19" name="Прямая со стрелкой 18"/>
          <p:cNvCxnSpPr>
            <a:cxnSpLocks/>
          </p:cNvCxnSpPr>
          <p:nvPr/>
        </p:nvCxnSpPr>
        <p:spPr>
          <a:xfrm>
            <a:off x="4985792" y="2715766"/>
            <a:ext cx="33306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F053E7D9-A938-FE76-521E-C5F286774E14}"/>
              </a:ext>
            </a:extLst>
          </p:cNvPr>
          <p:cNvSpPr txBox="1"/>
          <p:nvPr/>
        </p:nvSpPr>
        <p:spPr>
          <a:xfrm>
            <a:off x="323528" y="27525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Оформление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B8CC5087-C94C-4381-846B-3CE9D06CFFC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483"/>
          <a:stretch/>
        </p:blipFill>
        <p:spPr>
          <a:xfrm>
            <a:off x="8512406" y="178580"/>
            <a:ext cx="476375" cy="619895"/>
          </a:xfrm>
          <a:prstGeom prst="rect">
            <a:avLst/>
          </a:prstGeom>
        </p:spPr>
      </p:pic>
      <p:pic>
        <p:nvPicPr>
          <p:cNvPr id="18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880AC071-8AC7-4B4A-B13B-3BB3FE6F03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378" y="4465258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89A82A05-204F-4263-BD62-635D227D8D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071" y="3886556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B9AF2AB-F5F4-4AF9-91C7-E79B8DDC8BD3}"/>
              </a:ext>
            </a:extLst>
          </p:cNvPr>
          <p:cNvSpPr txBox="1"/>
          <p:nvPr/>
        </p:nvSpPr>
        <p:spPr>
          <a:xfrm>
            <a:off x="8410330" y="477156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8EE8758-8D77-4515-9DD9-F5F814714C5E}"/>
              </a:ext>
            </a:extLst>
          </p:cNvPr>
          <p:cNvSpPr txBox="1"/>
          <p:nvPr/>
        </p:nvSpPr>
        <p:spPr>
          <a:xfrm>
            <a:off x="8410330" y="4126704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 algn="ctr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824546A-F845-4946-8053-CD1C3354F997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33DAFBF1-E710-4939-BD03-AB95E0F41BB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985724"/>
            <a:ext cx="827584" cy="1441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649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924"/>
            <a:ext cx="9144000" cy="832664"/>
          </a:xfrm>
          <a:prstGeom prst="rect">
            <a:avLst/>
          </a:prstGeom>
          <a:solidFill>
            <a:srgbClr val="00549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187624" y="50817"/>
            <a:ext cx="431658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Рекомендации по использованию фирменного стиля</a:t>
            </a:r>
          </a:p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при составлении презентаций</a:t>
            </a:r>
          </a:p>
          <a:p>
            <a:r>
              <a:rPr lang="ru-RU" sz="1400" b="1" dirty="0">
                <a:solidFill>
                  <a:schemeClr val="bg1"/>
                </a:solidFill>
                <a:latin typeface="PT Sans" panose="020B0503020203020204" pitchFamily="34" charset="-52"/>
              </a:rPr>
              <a:t>Оформление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-4584" y="2164963"/>
            <a:ext cx="91485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600" dirty="0">
                <a:latin typeface="PT Sans" panose="020B0503020203020204" pitchFamily="34" charset="-52"/>
              </a:rPr>
              <a:t>3. Горизонтальный формат</a:t>
            </a:r>
          </a:p>
        </p:txBody>
      </p:sp>
      <p:cxnSp>
        <p:nvCxnSpPr>
          <p:cNvPr id="14" name="Прямая со стрелкой 13"/>
          <p:cNvCxnSpPr>
            <a:stCxn id="12" idx="0"/>
            <a:endCxn id="5" idx="2"/>
          </p:cNvCxnSpPr>
          <p:nvPr/>
        </p:nvCxnSpPr>
        <p:spPr>
          <a:xfrm flipV="1">
            <a:off x="4569708" y="834588"/>
            <a:ext cx="2292" cy="1330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5703C08-CA64-4ADB-B0AE-A4A520875EF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919"/>
          <a:stretch/>
        </p:blipFill>
        <p:spPr>
          <a:xfrm>
            <a:off x="205087" y="191214"/>
            <a:ext cx="478482" cy="476590"/>
          </a:xfrm>
          <a:prstGeom prst="rect">
            <a:avLst/>
          </a:prstGeom>
        </p:spPr>
      </p:pic>
      <p:pic>
        <p:nvPicPr>
          <p:cNvPr id="13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E4CC93C6-FF40-41ED-9E7F-9760E77199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094" y="367563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9F260E36-133B-4870-A446-5DE0526DA0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8787" y="114719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F837F4A-71EE-4801-9501-7CE98635A2D5}"/>
              </a:ext>
            </a:extLst>
          </p:cNvPr>
          <p:cNvSpPr txBox="1"/>
          <p:nvPr/>
        </p:nvSpPr>
        <p:spPr>
          <a:xfrm>
            <a:off x="8279432" y="374979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lvl="0">
              <a:defRPr/>
            </a:pPr>
            <a:r>
              <a:rPr kumimoji="0" lang="ru-RU" sz="800" b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60F6B60-C8BC-4DCD-904C-2220293281A3}"/>
              </a:ext>
            </a:extLst>
          </p:cNvPr>
          <p:cNvSpPr txBox="1"/>
          <p:nvPr/>
        </p:nvSpPr>
        <p:spPr>
          <a:xfrm>
            <a:off x="8279432" y="7144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lang="en-US" sz="800" b="0" kern="0" dirty="0">
              <a:solidFill>
                <a:schemeClr val="bg1"/>
              </a:solidFill>
              <a:latin typeface="PT Sans" panose="020B0503020203020204" pitchFamily="34" charset="-52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C847AEE7-1739-46E1-A0BC-13F54DEBC0DF}"/>
              </a:ext>
            </a:extLst>
          </p:cNvPr>
          <p:cNvSpPr/>
          <p:nvPr/>
        </p:nvSpPr>
        <p:spPr>
          <a:xfrm>
            <a:off x="5796136" y="0"/>
            <a:ext cx="2016671" cy="834588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C4E2325-5281-48BB-A987-B64BBEE2379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"/>
            <a:ext cx="2023624" cy="83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315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9144000" cy="83458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4584" y="2164963"/>
            <a:ext cx="91485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600" dirty="0">
                <a:latin typeface="PT Sans" panose="020B0503020203020204" pitchFamily="34" charset="-52"/>
              </a:rPr>
              <a:t>3. Горизонтальный формат в сером цвете</a:t>
            </a:r>
          </a:p>
        </p:txBody>
      </p:sp>
      <p:cxnSp>
        <p:nvCxnSpPr>
          <p:cNvPr id="12" name="Прямая со стрелкой 11"/>
          <p:cNvCxnSpPr>
            <a:stCxn id="11" idx="0"/>
          </p:cNvCxnSpPr>
          <p:nvPr/>
        </p:nvCxnSpPr>
        <p:spPr>
          <a:xfrm flipV="1">
            <a:off x="4569708" y="834588"/>
            <a:ext cx="2292" cy="1330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9C183395-B205-4F89-B991-69ECA82D95A6}"/>
              </a:ext>
            </a:extLst>
          </p:cNvPr>
          <p:cNvSpPr txBox="1"/>
          <p:nvPr/>
        </p:nvSpPr>
        <p:spPr>
          <a:xfrm>
            <a:off x="1187624" y="50817"/>
            <a:ext cx="431658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Рекомендации по использованию фирменного стиля</a:t>
            </a:r>
          </a:p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при составлении презентаций</a:t>
            </a:r>
          </a:p>
          <a:p>
            <a:r>
              <a:rPr lang="ru-RU" sz="1400" b="1" dirty="0">
                <a:solidFill>
                  <a:schemeClr val="bg1"/>
                </a:solidFill>
                <a:latin typeface="PT Sans" panose="020B0503020203020204" pitchFamily="34" charset="-52"/>
              </a:rPr>
              <a:t>Оформление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92406853-827B-4FAD-A0A4-B6542BECD24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919"/>
          <a:stretch/>
        </p:blipFill>
        <p:spPr>
          <a:xfrm>
            <a:off x="205087" y="191214"/>
            <a:ext cx="478482" cy="476590"/>
          </a:xfrm>
          <a:prstGeom prst="rect">
            <a:avLst/>
          </a:prstGeom>
        </p:spPr>
      </p:pic>
      <p:pic>
        <p:nvPicPr>
          <p:cNvPr id="21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7F975FA8-41D0-49ED-8D98-34BBD67525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094" y="367563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26B44630-9E3D-4967-B36B-B9426FB689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8787" y="114719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A3EF8563-120F-4CE1-9676-5FCD558A43AC}"/>
              </a:ext>
            </a:extLst>
          </p:cNvPr>
          <p:cNvSpPr txBox="1"/>
          <p:nvPr/>
        </p:nvSpPr>
        <p:spPr>
          <a:xfrm>
            <a:off x="8279432" y="374979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lvl="0">
              <a:defRPr/>
            </a:pPr>
            <a:r>
              <a:rPr kumimoji="0" lang="ru-RU" sz="800" b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88AC3C3-2399-4756-9F09-1F5B0D0532F1}"/>
              </a:ext>
            </a:extLst>
          </p:cNvPr>
          <p:cNvSpPr txBox="1"/>
          <p:nvPr/>
        </p:nvSpPr>
        <p:spPr>
          <a:xfrm>
            <a:off x="8279432" y="7144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lang="en-US" sz="800" b="0" kern="0" dirty="0">
              <a:solidFill>
                <a:schemeClr val="bg1"/>
              </a:solidFill>
              <a:latin typeface="PT Sans" panose="020B0503020203020204" pitchFamily="34" charset="-52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05DE8EAB-EFF9-4DDC-A24D-B4A337BBD659}"/>
              </a:ext>
            </a:extLst>
          </p:cNvPr>
          <p:cNvSpPr/>
          <p:nvPr/>
        </p:nvSpPr>
        <p:spPr>
          <a:xfrm>
            <a:off x="5796136" y="0"/>
            <a:ext cx="2016671" cy="834588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6E143E95-F701-482D-A8B2-BBAD0DA9B7C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"/>
            <a:ext cx="2023624" cy="83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869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9A0A0EA-6FA2-7843-9B21-72B99FF8904A}"/>
              </a:ext>
            </a:extLst>
          </p:cNvPr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rgbClr val="00549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23528" y="27525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Схематика расположения текстового контента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480C0A-BB9E-4578-AF43-29AC489BCE9B}"/>
              </a:ext>
            </a:extLst>
          </p:cNvPr>
          <p:cNvSpPr txBox="1"/>
          <p:nvPr/>
        </p:nvSpPr>
        <p:spPr>
          <a:xfrm>
            <a:off x="332058" y="1221799"/>
            <a:ext cx="747659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sed do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eiusmod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tempor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incididunt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et dolore magna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Ut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ad minim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veniam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quis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nostrud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exercitation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ullamco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nisi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aliquip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commodo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consequat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Duis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aute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irure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reprehenderit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voluptate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esse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cillum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dolore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eu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fugiat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nulla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pariatur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Excepteur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sint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occaecat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cupidatat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proident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sunt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 culpa qui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officia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deserunt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mollit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id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00E52F-BBEB-49A0-AA1B-C4676CA9DDF6}"/>
              </a:ext>
            </a:extLst>
          </p:cNvPr>
          <p:cNvSpPr txBox="1"/>
          <p:nvPr/>
        </p:nvSpPr>
        <p:spPr>
          <a:xfrm>
            <a:off x="332058" y="3248984"/>
            <a:ext cx="747659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sed do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eiusmod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tempor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incididunt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et dolore magna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Ut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ad minim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veniam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quis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nostrud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exercitation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ullamco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nisi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aliquip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commodo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consequat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Duis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aute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irure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reprehenderit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voluptate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esse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cillum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dolore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eu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fugiat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nulla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pariatur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Excepteur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sint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occaecat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cupidatat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proident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sunt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 culpa qui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officia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deserunt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mollit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id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0DD27E-D4F1-4864-894F-A2F9FC282E77}"/>
              </a:ext>
            </a:extLst>
          </p:cNvPr>
          <p:cNvSpPr txBox="1"/>
          <p:nvPr/>
        </p:nvSpPr>
        <p:spPr>
          <a:xfrm>
            <a:off x="338082" y="852467"/>
            <a:ext cx="166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Lorem ipsum</a:t>
            </a:r>
            <a:endParaRPr lang="ru-RU" dirty="0">
              <a:solidFill>
                <a:srgbClr val="00549F"/>
              </a:solidFill>
              <a:latin typeface="PT Sans Caption" panose="020B0603020203020204" pitchFamily="34" charset="-52"/>
              <a:ea typeface="PT Sans Caption" panose="020B0603020203020204" pitchFamily="34" charset="-52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7814ED4-2E56-42C1-BD44-FD28F40FA366}"/>
              </a:ext>
            </a:extLst>
          </p:cNvPr>
          <p:cNvSpPr txBox="1"/>
          <p:nvPr/>
        </p:nvSpPr>
        <p:spPr>
          <a:xfrm>
            <a:off x="338082" y="2835555"/>
            <a:ext cx="166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Lorem ipsum</a:t>
            </a:r>
            <a:endParaRPr lang="ru-RU" dirty="0">
              <a:solidFill>
                <a:srgbClr val="00549F"/>
              </a:solidFill>
              <a:latin typeface="PT Sans Caption" panose="020B0603020203020204" pitchFamily="34" charset="-52"/>
              <a:ea typeface="PT Sans Caption" panose="020B0603020203020204" pitchFamily="34" charset="-52"/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281EC3B6-1666-42FD-BB0B-C53E7BF08D9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483"/>
          <a:stretch/>
        </p:blipFill>
        <p:spPr>
          <a:xfrm>
            <a:off x="8512406" y="178580"/>
            <a:ext cx="476375" cy="619895"/>
          </a:xfrm>
          <a:prstGeom prst="rect">
            <a:avLst/>
          </a:prstGeom>
        </p:spPr>
      </p:pic>
      <p:pic>
        <p:nvPicPr>
          <p:cNvPr id="17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3BFDBCFF-A2A9-4463-BC2D-C646E19192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378" y="4465258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C27905B8-E715-461A-B6D1-BC3F8F0B1D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071" y="3886556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4151FF2F-AF2F-4CA6-B192-0D9FD7E104B9}"/>
              </a:ext>
            </a:extLst>
          </p:cNvPr>
          <p:cNvSpPr txBox="1"/>
          <p:nvPr/>
        </p:nvSpPr>
        <p:spPr>
          <a:xfrm>
            <a:off x="8410330" y="477156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8BF9810-554E-4ADE-A3CD-ECC21E336F44}"/>
              </a:ext>
            </a:extLst>
          </p:cNvPr>
          <p:cNvSpPr txBox="1"/>
          <p:nvPr/>
        </p:nvSpPr>
        <p:spPr>
          <a:xfrm>
            <a:off x="8410330" y="4126704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 algn="ctr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C0B06574-E29C-4E67-A49B-BAF384523A14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7A4E8AB4-181D-4EF7-9E22-C8E99DF8113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985724"/>
            <a:ext cx="827584" cy="1441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344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27525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Схематика расположения контента при полной и частичной заливке одного изображения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8A2C88F-F4AD-48BD-9A82-69CC653E3AB9}"/>
              </a:ext>
            </a:extLst>
          </p:cNvPr>
          <p:cNvSpPr/>
          <p:nvPr/>
        </p:nvSpPr>
        <p:spPr>
          <a:xfrm>
            <a:off x="0" y="987574"/>
            <a:ext cx="8314757" cy="4155926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B65D6B30-AE47-4ADF-9FEE-0673BD81D1FC}"/>
              </a:ext>
            </a:extLst>
          </p:cNvPr>
          <p:cNvSpPr/>
          <p:nvPr/>
        </p:nvSpPr>
        <p:spPr>
          <a:xfrm>
            <a:off x="467544" y="987574"/>
            <a:ext cx="7416824" cy="3783988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6DB73A2-C80D-495F-9214-E02211CA1D09}"/>
              </a:ext>
            </a:extLst>
          </p:cNvPr>
          <p:cNvSpPr/>
          <p:nvPr/>
        </p:nvSpPr>
        <p:spPr>
          <a:xfrm>
            <a:off x="466574" y="4771562"/>
            <a:ext cx="2449241" cy="3719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0DD27E-D4F1-4864-894F-A2F9FC282E77}"/>
              </a:ext>
            </a:extLst>
          </p:cNvPr>
          <p:cNvSpPr txBox="1"/>
          <p:nvPr/>
        </p:nvSpPr>
        <p:spPr>
          <a:xfrm>
            <a:off x="531827" y="4776674"/>
            <a:ext cx="2039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Полная заливка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1B5CD536-88F3-41F7-B8EB-2C8C4E4FDE46}"/>
              </a:ext>
            </a:extLst>
          </p:cNvPr>
          <p:cNvSpPr/>
          <p:nvPr/>
        </p:nvSpPr>
        <p:spPr>
          <a:xfrm>
            <a:off x="466574" y="982462"/>
            <a:ext cx="2449241" cy="3719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A7FDB9B-03B7-4EA1-8C52-417076961702}"/>
              </a:ext>
            </a:extLst>
          </p:cNvPr>
          <p:cNvSpPr txBox="1"/>
          <p:nvPr/>
        </p:nvSpPr>
        <p:spPr>
          <a:xfrm>
            <a:off x="531827" y="987574"/>
            <a:ext cx="2383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Частичная заливка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383C482E-D570-4DF5-94BC-BD990D67D046}"/>
              </a:ext>
            </a:extLst>
          </p:cNvPr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0BEFC759-609F-458B-9970-9D39ED64A16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483"/>
          <a:stretch/>
        </p:blipFill>
        <p:spPr>
          <a:xfrm>
            <a:off x="8512406" y="178580"/>
            <a:ext cx="476375" cy="619895"/>
          </a:xfrm>
          <a:prstGeom prst="rect">
            <a:avLst/>
          </a:prstGeom>
        </p:spPr>
      </p:pic>
      <p:pic>
        <p:nvPicPr>
          <p:cNvPr id="29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18676596-5C6B-4492-A2C6-55C5393190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378" y="4465258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4C8B620D-7433-4A2A-A602-BFC5445A88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071" y="3886556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0E5887D3-5B4E-4BDF-A8B1-C8A88C04F537}"/>
              </a:ext>
            </a:extLst>
          </p:cNvPr>
          <p:cNvSpPr txBox="1"/>
          <p:nvPr/>
        </p:nvSpPr>
        <p:spPr>
          <a:xfrm>
            <a:off x="8410330" y="477156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B9B14D8-B44F-4D2D-A227-61BDE9CDD30B}"/>
              </a:ext>
            </a:extLst>
          </p:cNvPr>
          <p:cNvSpPr txBox="1"/>
          <p:nvPr/>
        </p:nvSpPr>
        <p:spPr>
          <a:xfrm>
            <a:off x="8410330" y="4126704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 algn="ctr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80DFB023-ABB2-429D-9663-6DB886F86B0B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DBA0EF5C-5E0E-4B51-A98C-95E5DD05206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985724"/>
            <a:ext cx="827584" cy="1441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312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27525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Схематика расположения комбинированного контента при одном изображении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8A2C88F-F4AD-48BD-9A82-69CC653E3AB9}"/>
              </a:ext>
            </a:extLst>
          </p:cNvPr>
          <p:cNvSpPr/>
          <p:nvPr/>
        </p:nvSpPr>
        <p:spPr>
          <a:xfrm>
            <a:off x="4163749" y="987574"/>
            <a:ext cx="4154400" cy="4155926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B65D6B30-AE47-4ADF-9FEE-0673BD81D1FC}"/>
              </a:ext>
            </a:extLst>
          </p:cNvPr>
          <p:cNvSpPr/>
          <p:nvPr/>
        </p:nvSpPr>
        <p:spPr>
          <a:xfrm>
            <a:off x="4162091" y="987574"/>
            <a:ext cx="3746071" cy="3747600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50D954C-08BC-4492-A7E2-FA2BA32B5A07}"/>
              </a:ext>
            </a:extLst>
          </p:cNvPr>
          <p:cNvSpPr txBox="1"/>
          <p:nvPr/>
        </p:nvSpPr>
        <p:spPr>
          <a:xfrm>
            <a:off x="332059" y="1221799"/>
            <a:ext cx="337584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sed do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eiusmod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tempor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incididunt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et dolore magna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Ut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ad minim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veniam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quis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nostrud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exercitation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ullamco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nisi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aliquip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commodo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consequat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Duis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aute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irure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reprehenderit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voluptate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esse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cillum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dolore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eu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fugiat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nulla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pariatur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Excepteur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sint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occaecat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cupidatat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proident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sunt in culpa qui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officia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deserunt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mollit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id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3E019DD-72E1-48C5-8826-5F0761AA764A}"/>
              </a:ext>
            </a:extLst>
          </p:cNvPr>
          <p:cNvSpPr txBox="1"/>
          <p:nvPr/>
        </p:nvSpPr>
        <p:spPr>
          <a:xfrm>
            <a:off x="338082" y="852467"/>
            <a:ext cx="166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Lorem ipsum</a:t>
            </a:r>
            <a:endParaRPr lang="ru-RU" dirty="0">
              <a:solidFill>
                <a:srgbClr val="00549F"/>
              </a:solidFill>
              <a:latin typeface="PT Sans Caption" panose="020B0603020203020204" pitchFamily="34" charset="-52"/>
              <a:ea typeface="PT Sans Caption" panose="020B0603020203020204" pitchFamily="34" charset="-52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1E10D281-1B34-44BE-8AA8-8196FDDFFF82}"/>
              </a:ext>
            </a:extLst>
          </p:cNvPr>
          <p:cNvSpPr/>
          <p:nvPr/>
        </p:nvSpPr>
        <p:spPr>
          <a:xfrm>
            <a:off x="4162091" y="4744211"/>
            <a:ext cx="2951621" cy="3719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C2F85C0-99A4-4BF1-8BA2-C4D0E4B76E3C}"/>
              </a:ext>
            </a:extLst>
          </p:cNvPr>
          <p:cNvSpPr txBox="1"/>
          <p:nvPr/>
        </p:nvSpPr>
        <p:spPr>
          <a:xfrm>
            <a:off x="4227344" y="4749323"/>
            <a:ext cx="2886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Максимальная заливка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094A32AE-5F23-49C1-8752-EC98588EE3AE}"/>
              </a:ext>
            </a:extLst>
          </p:cNvPr>
          <p:cNvSpPr/>
          <p:nvPr/>
        </p:nvSpPr>
        <p:spPr>
          <a:xfrm>
            <a:off x="4162091" y="979956"/>
            <a:ext cx="2951621" cy="3719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115B5A8-0926-4D1D-A8D1-E83B8A63EC17}"/>
              </a:ext>
            </a:extLst>
          </p:cNvPr>
          <p:cNvSpPr txBox="1"/>
          <p:nvPr/>
        </p:nvSpPr>
        <p:spPr>
          <a:xfrm>
            <a:off x="4227344" y="985068"/>
            <a:ext cx="2727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Оптимальная заливка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0819F373-68FF-407B-8F87-3BC6B713E944}"/>
              </a:ext>
            </a:extLst>
          </p:cNvPr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049FAFBC-8A3E-49A7-A126-03E7E45DFB8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483"/>
          <a:stretch/>
        </p:blipFill>
        <p:spPr>
          <a:xfrm>
            <a:off x="8512406" y="178580"/>
            <a:ext cx="476375" cy="619895"/>
          </a:xfrm>
          <a:prstGeom prst="rect">
            <a:avLst/>
          </a:prstGeom>
        </p:spPr>
      </p:pic>
      <p:pic>
        <p:nvPicPr>
          <p:cNvPr id="31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1DBAF59E-2C9A-420E-92B3-55F8F85BA7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378" y="4465258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9A583565-A897-4974-81DF-D0E0B6AF3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071" y="3886556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C1E0A60E-5C8C-4F93-AF5D-80C4ECDCD292}"/>
              </a:ext>
            </a:extLst>
          </p:cNvPr>
          <p:cNvSpPr txBox="1"/>
          <p:nvPr/>
        </p:nvSpPr>
        <p:spPr>
          <a:xfrm>
            <a:off x="8410330" y="477156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9024650-877B-44AF-9418-065B597FE3B4}"/>
              </a:ext>
            </a:extLst>
          </p:cNvPr>
          <p:cNvSpPr txBox="1"/>
          <p:nvPr/>
        </p:nvSpPr>
        <p:spPr>
          <a:xfrm>
            <a:off x="8410330" y="4126704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 algn="ctr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17D724AA-BE09-42D5-BD15-A87762E9A024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94504FA0-BA3B-4E1C-9DE4-DE08B4FE9FE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985724"/>
            <a:ext cx="827584" cy="1441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5598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1862</TotalTime>
  <Words>2103</Words>
  <Application>Microsoft Office PowerPoint</Application>
  <PresentationFormat>Экран (16:9)</PresentationFormat>
  <Paragraphs>387</Paragraphs>
  <Slides>22</Slides>
  <Notes>22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Calibri</vt:lpstr>
      <vt:lpstr>PT Sans</vt:lpstr>
      <vt:lpstr>PT Sans Caption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Шафигуллин Марат Шарифуллович</dc:creator>
  <cp:lastModifiedBy>Александров Дмитрий Станиславович</cp:lastModifiedBy>
  <cp:revision>90</cp:revision>
  <dcterms:created xsi:type="dcterms:W3CDTF">2020-07-15T10:53:07Z</dcterms:created>
  <dcterms:modified xsi:type="dcterms:W3CDTF">2026-02-02T08:20:03Z</dcterms:modified>
</cp:coreProperties>
</file>