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61" r:id="rId4"/>
    <p:sldId id="265" r:id="rId5"/>
    <p:sldId id="266" r:id="rId6"/>
    <p:sldId id="267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62" r:id="rId18"/>
    <p:sldId id="268" r:id="rId19"/>
    <p:sldId id="263" r:id="rId20"/>
    <p:sldId id="269" r:id="rId21"/>
    <p:sldId id="264" r:id="rId22"/>
    <p:sldId id="270" r:id="rId23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34A0"/>
    <a:srgbClr val="00549F"/>
    <a:srgbClr val="CC11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89138" autoAdjust="0"/>
  </p:normalViewPr>
  <p:slideViewPr>
    <p:cSldViewPr>
      <p:cViewPr varScale="1">
        <p:scale>
          <a:sx n="133" d="100"/>
          <a:sy n="133" d="100"/>
        </p:scale>
        <p:origin x="984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71BDCD-EBE6-4678-8413-13BFAA387E1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A570D4-9143-4E91-8959-8D963457B7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637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Шрифт: </a:t>
            </a:r>
            <a:r>
              <a:rPr lang="en-US" dirty="0"/>
              <a:t>PT Sans Caption 20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4959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endParaRPr lang="ru-RU" dirty="0"/>
          </a:p>
          <a:p>
            <a:pPr marL="0" indent="0">
              <a:buNone/>
            </a:pPr>
            <a:r>
              <a:rPr lang="ru-RU" dirty="0"/>
              <a:t>След. слайд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68043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endParaRPr lang="ru-RU" dirty="0"/>
          </a:p>
          <a:p>
            <a:pPr marL="0" indent="0">
              <a:buNone/>
            </a:pPr>
            <a:r>
              <a:rPr lang="ru-RU" dirty="0"/>
              <a:t>След. слайд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77036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aseline="0" dirty="0"/>
          </a:p>
          <a:p>
            <a:r>
              <a:rPr lang="ru-RU" baseline="0" dirty="0"/>
              <a:t>След. Слайд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84954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/>
              <a:t>Обращаю ваше внимание, что версию в сером цвете также предусмотрели.</a:t>
            </a:r>
            <a:endParaRPr lang="ru-RU" dirty="0"/>
          </a:p>
          <a:p>
            <a:endParaRPr lang="ru-RU" dirty="0"/>
          </a:p>
          <a:p>
            <a:r>
              <a:rPr lang="ru-RU" dirty="0"/>
              <a:t>След. Слайд.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9586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dirty="0"/>
              <a:t>След. Слайд.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30176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dirty="0"/>
              <a:t>След. Слайд.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71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dirty="0"/>
              <a:t>След. Слайд.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3180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None/>
              <a:defRPr/>
            </a:pPr>
            <a:r>
              <a:rPr lang="ru-RU" sz="1200" dirty="0">
                <a:latin typeface="PT Sans" panose="020B0503020203020204" pitchFamily="34" charset="-52"/>
              </a:rPr>
              <a:t>Перейдем ко второй категории предложений от подразделений.</a:t>
            </a:r>
          </a:p>
          <a:p>
            <a:pPr marL="0" lvl="0" indent="0">
              <a:buNone/>
              <a:defRPr/>
            </a:pPr>
            <a:r>
              <a:rPr lang="ru-RU" sz="1200" dirty="0">
                <a:latin typeface="PT Sans" panose="020B0503020203020204" pitchFamily="34" charset="-52"/>
              </a:rPr>
              <a:t>Исходя</a:t>
            </a:r>
            <a:r>
              <a:rPr lang="ru-RU" sz="1200" baseline="0" dirty="0">
                <a:latin typeface="PT Sans" panose="020B0503020203020204" pitchFamily="34" charset="-52"/>
              </a:rPr>
              <a:t> из запросов подразделений мы определили, что есть потребность в создании сопроводительных графических элементов таких как:</a:t>
            </a:r>
            <a:endParaRPr lang="ru-RU" sz="1200" dirty="0">
              <a:latin typeface="PT Sans" panose="020B0503020203020204" pitchFamily="34" charset="-52"/>
            </a:endParaRPr>
          </a:p>
          <a:p>
            <a:pPr marL="228600" lvl="0" indent="-228600">
              <a:buAutoNum type="arabicPeriod"/>
              <a:defRPr/>
            </a:pPr>
            <a:endParaRPr lang="ru-RU" sz="1200" dirty="0">
              <a:latin typeface="PT Sans" panose="020B0503020203020204" pitchFamily="34" charset="-52"/>
            </a:endParaRPr>
          </a:p>
          <a:p>
            <a:pPr marL="228600" lvl="0" indent="-228600">
              <a:buAutoNum type="arabicPeriod"/>
              <a:defRPr/>
            </a:pPr>
            <a:r>
              <a:rPr lang="ru-RU" sz="1200" dirty="0">
                <a:latin typeface="PT Sans" panose="020B0503020203020204" pitchFamily="34" charset="-52"/>
              </a:rPr>
              <a:t>Пиктограммы</a:t>
            </a:r>
          </a:p>
          <a:p>
            <a:pPr marL="228600" lvl="0" indent="-228600">
              <a:buAutoNum type="arabicPeriod"/>
              <a:defRPr/>
            </a:pPr>
            <a:r>
              <a:rPr lang="ru-RU" sz="1200" dirty="0">
                <a:latin typeface="PT Sans" panose="020B0503020203020204" pitchFamily="34" charset="-52"/>
              </a:rPr>
              <a:t>Представление предметных рейтингов</a:t>
            </a:r>
          </a:p>
          <a:p>
            <a:pPr marL="228600" lvl="0" indent="-228600">
              <a:buAutoNum type="arabicPeriod"/>
              <a:defRPr/>
            </a:pPr>
            <a:r>
              <a:rPr lang="ru-RU" sz="1200" dirty="0">
                <a:latin typeface="PT Sans" panose="020B0503020203020204" pitchFamily="34" charset="-52"/>
              </a:rPr>
              <a:t>Фотографии</a:t>
            </a:r>
            <a:endParaRPr lang="en-US" sz="1200" dirty="0">
              <a:latin typeface="PT Sans" panose="020B0503020203020204" pitchFamily="34" charset="-52"/>
            </a:endParaRPr>
          </a:p>
          <a:p>
            <a:pPr marL="0" indent="0">
              <a:buNone/>
            </a:pPr>
            <a:endParaRPr lang="ru-RU" baseline="0" dirty="0"/>
          </a:p>
          <a:p>
            <a:pPr marL="0" indent="0">
              <a:buNone/>
            </a:pPr>
            <a:r>
              <a:rPr lang="ru-RU" baseline="0" dirty="0"/>
              <a:t>На данном слайде представляем вам 3 вида пиктограмм, которые </a:t>
            </a:r>
            <a:r>
              <a:rPr lang="ru-RU" baseline="0" dirty="0" err="1"/>
              <a:t>отрисованы</a:t>
            </a:r>
            <a:r>
              <a:rPr lang="ru-RU" baseline="0" dirty="0"/>
              <a:t> в разных цветах, приемах графики и подойдут для разных стилей представления информации. В последующем мы разместим ссылку на архив пиктограмм на все случаи жизни.</a:t>
            </a:r>
          </a:p>
          <a:p>
            <a:pPr marL="0" indent="0">
              <a:buNone/>
            </a:pPr>
            <a:endParaRPr lang="ru-RU" baseline="0" dirty="0"/>
          </a:p>
          <a:p>
            <a:pPr marL="0" indent="0">
              <a:buNone/>
            </a:pPr>
            <a:r>
              <a:rPr lang="ru-RU" baseline="0" dirty="0"/>
              <a:t>След. слайд</a:t>
            </a:r>
          </a:p>
          <a:p>
            <a:pPr marL="228600" indent="-228600">
              <a:buAutoNum type="arabicParenR"/>
            </a:pP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57253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Также такие пиктограммы</a:t>
            </a:r>
            <a:r>
              <a:rPr lang="ru-RU" baseline="0" dirty="0"/>
              <a:t> могут быть использованы, как тематический паттерн, при создании текстового слайда. </a:t>
            </a:r>
            <a:r>
              <a:rPr lang="ru-RU" i="1" baseline="0" dirty="0"/>
              <a:t>(</a:t>
            </a:r>
            <a:r>
              <a:rPr lang="ru-RU" b="1" i="1" baseline="0" dirty="0"/>
              <a:t>пока не уверен нужен ли этот слайд</a:t>
            </a:r>
            <a:r>
              <a:rPr lang="ru-RU" i="1" baseline="0" dirty="0"/>
              <a:t>)</a:t>
            </a:r>
          </a:p>
          <a:p>
            <a:endParaRPr lang="ru-RU" i="1" baseline="0" dirty="0"/>
          </a:p>
          <a:p>
            <a:r>
              <a:rPr lang="ru-RU" i="0" baseline="0" dirty="0"/>
              <a:t>След слайд</a:t>
            </a:r>
            <a:endParaRPr lang="ru-RU" i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0967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Используя</a:t>
            </a:r>
            <a:r>
              <a:rPr lang="ru-RU" baseline="0" dirty="0"/>
              <a:t> обновленные версии пиктограмм, у нас получились более лаконичные и строгие визуальные образы. Слайд с представлением информации об университете получился спокойным и на первое место вышла информация о позициях в рейтингах. Кстати, обратите внимание, что пиктограмма главного здания также присутствует.</a:t>
            </a:r>
          </a:p>
          <a:p>
            <a:endParaRPr lang="ru-RU" baseline="0" dirty="0"/>
          </a:p>
          <a:p>
            <a:r>
              <a:rPr lang="ru-RU" baseline="0" dirty="0"/>
              <a:t>Данный слайд мы рекомендуем использовать во всех презентациях, как внутреннего, так и внешнего назначения и приводить в нем только те показатели, которые связаны с вашим докладом. Количество показателей не должно превышать 6 штук, не включая рейтинги. Позиции в рейтингах же предлагаем демонстрировать только по профилю докладчика.</a:t>
            </a:r>
          </a:p>
          <a:p>
            <a:r>
              <a:rPr lang="ru-RU" baseline="0" dirty="0"/>
              <a:t>Как вы заметили на этом слайде позиции в рейтингах не дублируются на корешке. На остальных слайдах они будут присутствовать.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43193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Добрый день, уважаемый Ленар Ринатович! Добрый день, коллеги.</a:t>
            </a:r>
          </a:p>
          <a:p>
            <a:r>
              <a:rPr lang="ru-RU" dirty="0"/>
              <a:t>Согласно поручению</a:t>
            </a:r>
            <a:r>
              <a:rPr lang="ru-RU" baseline="0" dirty="0"/>
              <a:t> ректора по рекомендациям по использованию фирменного стиля, мы разослали всем руководителям подразделений письмо с просьбой предоставить нам обратную связь в виде предложений по изменению и корректировкам связанными с использованием фирменного стиля в презентациях.</a:t>
            </a:r>
          </a:p>
          <a:p>
            <a:r>
              <a:rPr lang="ru-RU" baseline="0" dirty="0"/>
              <a:t>Все полученные рекомендации мы разбили на три категории:</a:t>
            </a:r>
          </a:p>
          <a:p>
            <a:pPr marL="228600" indent="-228600">
              <a:buAutoNum type="arabicParenR"/>
            </a:pPr>
            <a:r>
              <a:rPr lang="ru-RU" baseline="0" dirty="0"/>
              <a:t>Предложения по оформлению презентации;</a:t>
            </a:r>
          </a:p>
          <a:p>
            <a:pPr marL="228600" indent="-228600">
              <a:buAutoNum type="arabicParenR"/>
            </a:pPr>
            <a:r>
              <a:rPr lang="ru-RU" baseline="0" dirty="0"/>
              <a:t>Предложения по внедрению новых единых стилеобразующих элементов;</a:t>
            </a:r>
          </a:p>
          <a:p>
            <a:pPr marL="228600" indent="-228600">
              <a:buAutoNum type="arabicParenR"/>
            </a:pPr>
            <a:r>
              <a:rPr lang="ru-RU" baseline="0" dirty="0"/>
              <a:t>Предложения по структуре презентаций.</a:t>
            </a:r>
          </a:p>
          <a:p>
            <a:pPr marL="228600" indent="-228600">
              <a:buAutoNum type="arabicParenR"/>
            </a:pPr>
            <a:endParaRPr lang="ru-RU" baseline="0" dirty="0"/>
          </a:p>
          <a:p>
            <a:pPr marL="0" indent="0">
              <a:buNone/>
            </a:pPr>
            <a:r>
              <a:rPr lang="ru-RU" baseline="0" dirty="0"/>
              <a:t>Итак, перейдем к первому пункту – оформление.</a:t>
            </a: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Заголовок: </a:t>
            </a:r>
            <a:r>
              <a:rPr lang="en-US" dirty="0"/>
              <a:t>PT Sans Caption </a:t>
            </a:r>
            <a:r>
              <a:rPr lang="ru-RU" dirty="0"/>
              <a:t>18</a:t>
            </a:r>
          </a:p>
          <a:p>
            <a:pPr marL="0" indent="0">
              <a:buNone/>
            </a:pPr>
            <a:r>
              <a:rPr lang="ru-RU" baseline="0" dirty="0"/>
              <a:t>Имя: </a:t>
            </a:r>
            <a:r>
              <a:rPr lang="en-US" dirty="0"/>
              <a:t>PT Sans </a:t>
            </a:r>
            <a:r>
              <a:rPr lang="ru-RU" dirty="0"/>
              <a:t>полужирный</a:t>
            </a:r>
            <a:r>
              <a:rPr lang="en-US" dirty="0"/>
              <a:t> </a:t>
            </a:r>
            <a:r>
              <a:rPr lang="ru-RU" dirty="0"/>
              <a:t>16</a:t>
            </a:r>
            <a:endParaRPr lang="ru-RU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/>
              <a:t>Контакты и должность: </a:t>
            </a:r>
            <a:r>
              <a:rPr lang="en-US" dirty="0"/>
              <a:t>PT Sans </a:t>
            </a:r>
            <a:r>
              <a:rPr lang="ru-RU" dirty="0"/>
              <a:t>12</a:t>
            </a:r>
            <a:endParaRPr lang="ru-RU" baseline="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01676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79653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Наши предложения,</a:t>
            </a:r>
            <a:r>
              <a:rPr lang="ru-RU" baseline="0" dirty="0"/>
              <a:t> которые в данный момент мы уже реализуем:</a:t>
            </a:r>
          </a:p>
          <a:p>
            <a:pPr marL="228600" indent="-228600">
              <a:buAutoNum type="arabicParenR"/>
            </a:pPr>
            <a:r>
              <a:rPr lang="ru-RU" baseline="0" dirty="0"/>
              <a:t>Создание фотобанка </a:t>
            </a:r>
            <a:r>
              <a:rPr lang="ru-RU" baseline="0" dirty="0" err="1"/>
              <a:t>имиджевых</a:t>
            </a:r>
            <a:r>
              <a:rPr lang="ru-RU" baseline="0" dirty="0"/>
              <a:t> фотографий университета. Конечно же без предложений со стороны руководителей нам сложно будет понимать полную потребность. С нашей стороны мы готовы привлекать к выполнению данной задачи фотографа.</a:t>
            </a:r>
          </a:p>
          <a:p>
            <a:pPr marL="228600" indent="-228600">
              <a:buAutoNum type="arabicParenR"/>
            </a:pPr>
            <a:r>
              <a:rPr lang="ru-RU" baseline="0" dirty="0"/>
              <a:t>Создание на официальном портале, на странице фирменной стилистики раздела, в который будут размещены и постоянно пополняться элементы фирменной стилистики, оформления, шрифты, пиктограммы, иконки и цветовые решения.</a:t>
            </a:r>
          </a:p>
          <a:p>
            <a:pPr marL="228600" indent="-228600">
              <a:buAutoNum type="arabicParenR"/>
            </a:pPr>
            <a:endParaRPr lang="ru-RU" baseline="0" dirty="0"/>
          </a:p>
          <a:p>
            <a:pPr marL="0" indent="0">
              <a:buNone/>
            </a:pPr>
            <a:r>
              <a:rPr lang="ru-RU" baseline="0" dirty="0"/>
              <a:t>Спасибо за внимание! Готова выслушать предложения и комментарии.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59026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6714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aseline="0" dirty="0"/>
              <a:t>Итак, перейдем к первому пункту – оформление.</a:t>
            </a:r>
          </a:p>
          <a:p>
            <a:pPr marL="0" indent="0">
              <a:buNone/>
            </a:pPr>
            <a:r>
              <a:rPr lang="ru-RU" baseline="0" dirty="0"/>
              <a:t>Основной просьбой со стороны подразделений было увеличить пространство презентации. Нам тоже показалось логичным и правильным, за счет уменьшения ширины корешка увеличить пространство для контента.</a:t>
            </a:r>
          </a:p>
          <a:p>
            <a:pPr marL="228600" indent="-228600">
              <a:buAutoNum type="arabicParenR"/>
            </a:pPr>
            <a:endParaRPr lang="ru-RU" dirty="0"/>
          </a:p>
          <a:p>
            <a:pPr marL="0" indent="0">
              <a:buNone/>
            </a:pPr>
            <a:r>
              <a:rPr lang="ru-RU" dirty="0"/>
              <a:t>След. слайд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452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aseline="0" dirty="0"/>
              <a:t>След. слайд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90741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После</a:t>
            </a:r>
            <a:r>
              <a:rPr lang="ru-RU" baseline="0" dirty="0"/>
              <a:t> переосмысления структуры слайда, у нас появилось предложение сделать горизонтальный формат оформления, который визуально дает возможность визуально разграничить поле навигации-тематики и дать больше маневра для представления контента на слайде.</a:t>
            </a:r>
          </a:p>
          <a:p>
            <a:endParaRPr lang="ru-RU" baseline="0" dirty="0"/>
          </a:p>
          <a:p>
            <a:r>
              <a:rPr lang="ru-RU" baseline="0" dirty="0"/>
              <a:t>След. Слайд</a:t>
            </a:r>
          </a:p>
          <a:p>
            <a:endParaRPr lang="ru-RU" baseline="0" dirty="0"/>
          </a:p>
          <a:p>
            <a:r>
              <a:rPr lang="ru-RU" baseline="0" dirty="0"/>
              <a:t>Обращаю ваше внимание, что версию в сером цвете также предусмотрели.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434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/>
              <a:t>Обращаю ваше внимание, что версию в сером цвете также предусмотрели.</a:t>
            </a:r>
            <a:endParaRPr lang="ru-RU" dirty="0"/>
          </a:p>
          <a:p>
            <a:endParaRPr lang="ru-RU" dirty="0"/>
          </a:p>
          <a:p>
            <a:r>
              <a:rPr lang="ru-RU" dirty="0"/>
              <a:t>След. Слайд.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62272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endParaRPr lang="ru-RU" dirty="0"/>
          </a:p>
          <a:p>
            <a:pPr marL="0" indent="0">
              <a:buNone/>
            </a:pPr>
            <a:r>
              <a:rPr lang="ru-RU" dirty="0"/>
              <a:t>След. слайд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32973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endParaRPr lang="ru-RU" dirty="0"/>
          </a:p>
          <a:p>
            <a:pPr marL="0" indent="0">
              <a:buNone/>
            </a:pPr>
            <a:r>
              <a:rPr lang="ru-RU" dirty="0"/>
              <a:t>След. слайд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74683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endParaRPr lang="ru-RU" dirty="0"/>
          </a:p>
          <a:p>
            <a:pPr marL="0" indent="0">
              <a:buNone/>
            </a:pPr>
            <a:r>
              <a:rPr lang="ru-RU" dirty="0"/>
              <a:t>След. слайд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3155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0.png"/><Relationship Id="rId18" Type="http://schemas.openxmlformats.org/officeDocument/2006/relationships/image" Target="../media/image25.png"/><Relationship Id="rId26" Type="http://schemas.openxmlformats.org/officeDocument/2006/relationships/image" Target="../media/image33.png"/><Relationship Id="rId21" Type="http://schemas.openxmlformats.org/officeDocument/2006/relationships/image" Target="../media/image28.png"/><Relationship Id="rId34" Type="http://schemas.openxmlformats.org/officeDocument/2006/relationships/image" Target="../media/image7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17" Type="http://schemas.openxmlformats.org/officeDocument/2006/relationships/image" Target="../media/image24.png"/><Relationship Id="rId25" Type="http://schemas.openxmlformats.org/officeDocument/2006/relationships/image" Target="../media/image32.png"/><Relationship Id="rId33" Type="http://schemas.openxmlformats.org/officeDocument/2006/relationships/image" Target="../media/image40.png"/><Relationship Id="rId2" Type="http://schemas.openxmlformats.org/officeDocument/2006/relationships/notesSlide" Target="../notesSlides/notesSlide17.xml"/><Relationship Id="rId16" Type="http://schemas.openxmlformats.org/officeDocument/2006/relationships/image" Target="../media/image23.png"/><Relationship Id="rId20" Type="http://schemas.openxmlformats.org/officeDocument/2006/relationships/image" Target="../media/image27.png"/><Relationship Id="rId29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24" Type="http://schemas.openxmlformats.org/officeDocument/2006/relationships/image" Target="../media/image31.png"/><Relationship Id="rId32" Type="http://schemas.openxmlformats.org/officeDocument/2006/relationships/image" Target="../media/image39.png"/><Relationship Id="rId37" Type="http://schemas.openxmlformats.org/officeDocument/2006/relationships/image" Target="../media/image8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23" Type="http://schemas.openxmlformats.org/officeDocument/2006/relationships/image" Target="../media/image30.png"/><Relationship Id="rId28" Type="http://schemas.openxmlformats.org/officeDocument/2006/relationships/image" Target="../media/image35.png"/><Relationship Id="rId36" Type="http://schemas.openxmlformats.org/officeDocument/2006/relationships/image" Target="../media/image6.png"/><Relationship Id="rId10" Type="http://schemas.openxmlformats.org/officeDocument/2006/relationships/image" Target="../media/image17.png"/><Relationship Id="rId19" Type="http://schemas.openxmlformats.org/officeDocument/2006/relationships/image" Target="../media/image26.png"/><Relationship Id="rId31" Type="http://schemas.openxmlformats.org/officeDocument/2006/relationships/image" Target="../media/image38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Relationship Id="rId22" Type="http://schemas.openxmlformats.org/officeDocument/2006/relationships/image" Target="../media/image29.png"/><Relationship Id="rId27" Type="http://schemas.openxmlformats.org/officeDocument/2006/relationships/image" Target="../media/image34.png"/><Relationship Id="rId30" Type="http://schemas.openxmlformats.org/officeDocument/2006/relationships/image" Target="../media/image37.png"/><Relationship Id="rId35" Type="http://schemas.openxmlformats.org/officeDocument/2006/relationships/image" Target="../media/image5.png"/><Relationship Id="rId8" Type="http://schemas.openxmlformats.org/officeDocument/2006/relationships/image" Target="../media/image15.png"/><Relationship Id="rId3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11" Type="http://schemas.openxmlformats.org/officeDocument/2006/relationships/image" Target="../media/image7.png"/><Relationship Id="rId5" Type="http://schemas.openxmlformats.org/officeDocument/2006/relationships/image" Target="../media/image44.png"/><Relationship Id="rId10" Type="http://schemas.openxmlformats.org/officeDocument/2006/relationships/image" Target="../media/image49.png"/><Relationship Id="rId4" Type="http://schemas.openxmlformats.org/officeDocument/2006/relationships/image" Target="../media/image43.png"/><Relationship Id="rId9" Type="http://schemas.openxmlformats.org/officeDocument/2006/relationships/image" Target="../media/image4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EAElshina@kpfu.r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43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3" Type="http://schemas.openxmlformats.org/officeDocument/2006/relationships/image" Target="../media/image50.jpeg"/><Relationship Id="rId7" Type="http://schemas.openxmlformats.org/officeDocument/2006/relationships/image" Target="../media/image54.png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11" Type="http://schemas.openxmlformats.org/officeDocument/2006/relationships/image" Target="../media/image6.png"/><Relationship Id="rId5" Type="http://schemas.openxmlformats.org/officeDocument/2006/relationships/image" Target="../media/image52.jpeg"/><Relationship Id="rId10" Type="http://schemas.openxmlformats.org/officeDocument/2006/relationships/image" Target="../media/image5.png"/><Relationship Id="rId4" Type="http://schemas.openxmlformats.org/officeDocument/2006/relationships/image" Target="../media/image51.jpeg"/><Relationship Id="rId9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09732FE-DEE9-D328-81B8-A59F2E95793F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403648" y="2372666"/>
            <a:ext cx="63367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buClr>
                <a:srgbClr val="000000"/>
              </a:buClr>
              <a:buSzPts val="1100"/>
            </a:pPr>
            <a:r>
              <a:rPr lang="ru-RU" sz="2000" dirty="0">
                <a:solidFill>
                  <a:srgbClr val="00549F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РЕКОМЕНДАЦИИ ПО ИСПОЛЬЗОВАНИЮ ФИРМЕННОГО СТИЛЯ КАЗАНСКОГО ФЕДЕРАЛЬНОГО УНИВЕРСИТЕТА</a:t>
            </a:r>
          </a:p>
          <a:p>
            <a:pPr lvl="0" algn="ctr">
              <a:buClr>
                <a:srgbClr val="000000"/>
              </a:buClr>
              <a:buSzPts val="1100"/>
            </a:pPr>
            <a:r>
              <a:rPr lang="ru-RU" sz="2000" dirty="0">
                <a:solidFill>
                  <a:srgbClr val="00549F"/>
                </a:solidFill>
                <a:latin typeface="PT Sans Caption" panose="020B0603020203020204" pitchFamily="34" charset="-52"/>
                <a:ea typeface="PT Sans Caption" panose="020B0603020203020204" pitchFamily="34" charset="-52"/>
                <a:cs typeface="Arial"/>
                <a:sym typeface="Arial"/>
              </a:rPr>
              <a:t>ПРИ СОСТАВЛЕНИИ ПРЕЗЕНТАЦИИ</a:t>
            </a:r>
          </a:p>
          <a:p>
            <a:pPr lvl="0" algn="ctr">
              <a:buClr>
                <a:srgbClr val="000000"/>
              </a:buClr>
              <a:buSzPts val="1100"/>
            </a:pPr>
            <a:endParaRPr lang="ru-RU" sz="2000" dirty="0">
              <a:solidFill>
                <a:srgbClr val="00549F"/>
              </a:solidFill>
              <a:latin typeface="PT Sans Caption" panose="020B0603020203020204" pitchFamily="34" charset="-52"/>
              <a:ea typeface="PT Sans Caption" panose="020B0603020203020204" pitchFamily="34" charset="-52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2339753" y="2058086"/>
            <a:ext cx="4464495" cy="0"/>
          </a:xfrm>
          <a:prstGeom prst="line">
            <a:avLst/>
          </a:prstGeom>
          <a:ln w="12700">
            <a:solidFill>
              <a:srgbClr val="0054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96619D29-A7EB-4B64-938F-1EE8843222E8}"/>
              </a:ext>
            </a:extLst>
          </p:cNvPr>
          <p:cNvGrpSpPr/>
          <p:nvPr/>
        </p:nvGrpSpPr>
        <p:grpSpPr>
          <a:xfrm>
            <a:off x="2663788" y="4"/>
            <a:ext cx="3816424" cy="2058082"/>
            <a:chOff x="3563888" y="4"/>
            <a:chExt cx="3816424" cy="2058082"/>
          </a:xfrm>
        </p:grpSpPr>
        <p:pic>
          <p:nvPicPr>
            <p:cNvPr id="4" name="Рисунок 3">
              <a:extLst>
                <a:ext uri="{FF2B5EF4-FFF2-40B4-BE49-F238E27FC236}">
                  <a16:creationId xmlns:a16="http://schemas.microsoft.com/office/drawing/2014/main" id="{A70BCBC5-E468-410E-B28B-00795304468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63888" y="4"/>
              <a:ext cx="1931983" cy="2058082"/>
            </a:xfrm>
            <a:prstGeom prst="rect">
              <a:avLst/>
            </a:prstGeom>
          </p:spPr>
        </p:pic>
        <p:pic>
          <p:nvPicPr>
            <p:cNvPr id="9" name="Рисунок 8">
              <a:extLst>
                <a:ext uri="{FF2B5EF4-FFF2-40B4-BE49-F238E27FC236}">
                  <a16:creationId xmlns:a16="http://schemas.microsoft.com/office/drawing/2014/main" id="{A6122466-8BF2-4829-8BD3-DDF56BACA85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51670" y="195486"/>
              <a:ext cx="1728642" cy="163121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208401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275255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00549F"/>
                </a:solidFill>
                <a:latin typeface="PT Sans" panose="020B0503020203020204" pitchFamily="34" charset="-52"/>
              </a:rPr>
              <a:t>Рекомендации по использованию фирменного стиля при составлении презентаций</a:t>
            </a:r>
          </a:p>
          <a:p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PT Sans" panose="020B0503020203020204" pitchFamily="34" charset="-52"/>
              </a:rPr>
              <a:t>Схематика расположения комбинированного контента при двух изображениях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98A2C88F-F4AD-48BD-9A82-69CC653E3AB9}"/>
              </a:ext>
            </a:extLst>
          </p:cNvPr>
          <p:cNvSpPr/>
          <p:nvPr/>
        </p:nvSpPr>
        <p:spPr>
          <a:xfrm>
            <a:off x="4523013" y="1005520"/>
            <a:ext cx="3103485" cy="2068990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B65D6B30-AE47-4ADF-9FEE-0673BD81D1FC}"/>
              </a:ext>
            </a:extLst>
          </p:cNvPr>
          <p:cNvSpPr>
            <a:spLocks/>
          </p:cNvSpPr>
          <p:nvPr/>
        </p:nvSpPr>
        <p:spPr>
          <a:xfrm>
            <a:off x="4645664" y="1002256"/>
            <a:ext cx="2858182" cy="1905455"/>
          </a:xfrm>
          <a:prstGeom prst="rect">
            <a:avLst/>
          </a:prstGeom>
          <a:pattFill prst="dkVert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50D954C-08BC-4492-A7E2-FA2BA32B5A07}"/>
              </a:ext>
            </a:extLst>
          </p:cNvPr>
          <p:cNvSpPr txBox="1"/>
          <p:nvPr/>
        </p:nvSpPr>
        <p:spPr>
          <a:xfrm>
            <a:off x="332059" y="1221799"/>
            <a:ext cx="337584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1)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sed do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eiusmod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tempor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incididunt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et dolore magna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Ut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enim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ad minim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veniam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quis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nostrud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exercitation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ullamco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nisi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aliquip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commodo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consequat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2)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sed do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eiusmod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tempor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incididunt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et dolore magna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Ut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enim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ad minim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veniam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quis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nostrud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exercitation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ullamco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nisi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aliquip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commodo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consequat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3E019DD-72E1-48C5-8826-5F0761AA764A}"/>
              </a:ext>
            </a:extLst>
          </p:cNvPr>
          <p:cNvSpPr txBox="1"/>
          <p:nvPr/>
        </p:nvSpPr>
        <p:spPr>
          <a:xfrm>
            <a:off x="338082" y="852467"/>
            <a:ext cx="1665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549F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Lorem ipsum</a:t>
            </a:r>
            <a:endParaRPr lang="ru-RU" dirty="0">
              <a:solidFill>
                <a:srgbClr val="00549F"/>
              </a:solidFill>
              <a:latin typeface="PT Sans Caption" panose="020B0603020203020204" pitchFamily="34" charset="-52"/>
              <a:ea typeface="PT Sans Caption" panose="020B0603020203020204" pitchFamily="34" charset="-52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983257A0-01C7-4B97-BCE4-5F8B77BE134A}"/>
              </a:ext>
            </a:extLst>
          </p:cNvPr>
          <p:cNvSpPr/>
          <p:nvPr/>
        </p:nvSpPr>
        <p:spPr>
          <a:xfrm>
            <a:off x="4523013" y="3074510"/>
            <a:ext cx="3103485" cy="2068990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5008F916-1068-4105-A9A5-AC8AE91E2E6A}"/>
              </a:ext>
            </a:extLst>
          </p:cNvPr>
          <p:cNvSpPr>
            <a:spLocks/>
          </p:cNvSpPr>
          <p:nvPr/>
        </p:nvSpPr>
        <p:spPr>
          <a:xfrm>
            <a:off x="4645664" y="3077774"/>
            <a:ext cx="2858182" cy="1905455"/>
          </a:xfrm>
          <a:prstGeom prst="rect">
            <a:avLst/>
          </a:prstGeom>
          <a:pattFill prst="dkVert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E826F7B9-A42C-444E-A35A-90C3945C363D}"/>
              </a:ext>
            </a:extLst>
          </p:cNvPr>
          <p:cNvSpPr/>
          <p:nvPr/>
        </p:nvSpPr>
        <p:spPr>
          <a:xfrm rot="16200000">
            <a:off x="6336657" y="3481721"/>
            <a:ext cx="2951621" cy="3719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D7E6A12-9DE3-4148-AE1F-8BD5AD1314DA}"/>
              </a:ext>
            </a:extLst>
          </p:cNvPr>
          <p:cNvSpPr txBox="1"/>
          <p:nvPr/>
        </p:nvSpPr>
        <p:spPr>
          <a:xfrm rot="16200000">
            <a:off x="6401910" y="3486833"/>
            <a:ext cx="2886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Максимальная заливка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3FC97F2F-F293-4742-8DC8-ADF4659B9163}"/>
              </a:ext>
            </a:extLst>
          </p:cNvPr>
          <p:cNvSpPr/>
          <p:nvPr/>
        </p:nvSpPr>
        <p:spPr>
          <a:xfrm>
            <a:off x="4646349" y="998992"/>
            <a:ext cx="2857498" cy="36007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49E2074-D63A-4704-9BA7-2B37A3FE28DE}"/>
              </a:ext>
            </a:extLst>
          </p:cNvPr>
          <p:cNvSpPr txBox="1"/>
          <p:nvPr/>
        </p:nvSpPr>
        <p:spPr>
          <a:xfrm>
            <a:off x="4711602" y="1004104"/>
            <a:ext cx="2640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Оптимальная заливка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4A8EF18B-ED11-4E47-94DA-79D8B4E3804D}"/>
              </a:ext>
            </a:extLst>
          </p:cNvPr>
          <p:cNvSpPr/>
          <p:nvPr/>
        </p:nvSpPr>
        <p:spPr>
          <a:xfrm>
            <a:off x="8316416" y="0"/>
            <a:ext cx="827584" cy="51435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776DB85D-35FC-4D6B-9A22-BF6B3377D0A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46960"/>
          <a:stretch/>
        </p:blipFill>
        <p:spPr>
          <a:xfrm>
            <a:off x="8467805" y="166340"/>
            <a:ext cx="524805" cy="605209"/>
          </a:xfrm>
          <a:prstGeom prst="rect">
            <a:avLst/>
          </a:prstGeom>
        </p:spPr>
      </p:pic>
      <p:pic>
        <p:nvPicPr>
          <p:cNvPr id="23" name="Picture 4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E1A9CF23-176B-4C24-9823-56B0082A14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3378" y="4465258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6" descr="C:\Users\MSShafigullin\Desktop\2020\Презентация КФУ\THE.png">
            <a:extLst>
              <a:ext uri="{FF2B5EF4-FFF2-40B4-BE49-F238E27FC236}">
                <a16:creationId xmlns:a16="http://schemas.microsoft.com/office/drawing/2014/main" id="{838E58B2-E953-4BFA-A98D-650FD78096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4071" y="3886556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E287EBFF-BBF1-456D-8598-02CE80C47467}"/>
              </a:ext>
            </a:extLst>
          </p:cNvPr>
          <p:cNvSpPr txBox="1"/>
          <p:nvPr/>
        </p:nvSpPr>
        <p:spPr>
          <a:xfrm>
            <a:off x="8410330" y="477156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34FED4E-52EF-4EE3-AAA0-E7EAB302481A}"/>
              </a:ext>
            </a:extLst>
          </p:cNvPr>
          <p:cNvSpPr txBox="1"/>
          <p:nvPr/>
        </p:nvSpPr>
        <p:spPr>
          <a:xfrm>
            <a:off x="8410330" y="4126704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 algn="ctr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9F1BF193-8E19-492D-87E6-DE5C9F16D71F}"/>
              </a:ext>
            </a:extLst>
          </p:cNvPr>
          <p:cNvSpPr/>
          <p:nvPr/>
        </p:nvSpPr>
        <p:spPr>
          <a:xfrm>
            <a:off x="8324221" y="985724"/>
            <a:ext cx="827584" cy="1441029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5" name="Рисунок 34">
            <a:extLst>
              <a:ext uri="{FF2B5EF4-FFF2-40B4-BE49-F238E27FC236}">
                <a16:creationId xmlns:a16="http://schemas.microsoft.com/office/drawing/2014/main" id="{2A35B1D3-905D-44A8-96D2-4C6E40093A9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221" y="985724"/>
            <a:ext cx="827583" cy="1441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2026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275255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00549F"/>
                </a:solidFill>
                <a:latin typeface="PT Sans" panose="020B0503020203020204" pitchFamily="34" charset="-52"/>
              </a:rPr>
              <a:t>Рекомендации по использованию фирменного стиля при составлении презентаций</a:t>
            </a:r>
          </a:p>
          <a:p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PT Sans" panose="020B0503020203020204" pitchFamily="34" charset="-52"/>
              </a:rPr>
              <a:t>Схематика расположения комбинированного контента при более чем двух изображениях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98A2C88F-F4AD-48BD-9A82-69CC653E3AB9}"/>
              </a:ext>
            </a:extLst>
          </p:cNvPr>
          <p:cNvSpPr/>
          <p:nvPr/>
        </p:nvSpPr>
        <p:spPr>
          <a:xfrm>
            <a:off x="4173098" y="1003636"/>
            <a:ext cx="2070000" cy="2068990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B65D6B30-AE47-4ADF-9FEE-0673BD81D1FC}"/>
              </a:ext>
            </a:extLst>
          </p:cNvPr>
          <p:cNvSpPr>
            <a:spLocks/>
          </p:cNvSpPr>
          <p:nvPr/>
        </p:nvSpPr>
        <p:spPr>
          <a:xfrm>
            <a:off x="4308884" y="1138131"/>
            <a:ext cx="1800000" cy="1800000"/>
          </a:xfrm>
          <a:prstGeom prst="rect">
            <a:avLst/>
          </a:prstGeom>
          <a:pattFill prst="dkVert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50D954C-08BC-4492-A7E2-FA2BA32B5A07}"/>
              </a:ext>
            </a:extLst>
          </p:cNvPr>
          <p:cNvSpPr txBox="1"/>
          <p:nvPr/>
        </p:nvSpPr>
        <p:spPr>
          <a:xfrm>
            <a:off x="332059" y="1221799"/>
            <a:ext cx="337584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1)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;</a:t>
            </a:r>
          </a:p>
          <a:p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2)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;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  <a:p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3)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;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  <a:p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4)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  <a:p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3E019DD-72E1-48C5-8826-5F0761AA764A}"/>
              </a:ext>
            </a:extLst>
          </p:cNvPr>
          <p:cNvSpPr txBox="1"/>
          <p:nvPr/>
        </p:nvSpPr>
        <p:spPr>
          <a:xfrm>
            <a:off x="338082" y="852467"/>
            <a:ext cx="1665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549F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Lorem ipsum</a:t>
            </a:r>
            <a:endParaRPr lang="ru-RU" dirty="0">
              <a:solidFill>
                <a:srgbClr val="00549F"/>
              </a:solidFill>
              <a:latin typeface="PT Sans Caption" panose="020B0603020203020204" pitchFamily="34" charset="-52"/>
              <a:ea typeface="PT Sans Caption" panose="020B0603020203020204" pitchFamily="34" charset="-52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983257A0-01C7-4B97-BCE4-5F8B77BE134A}"/>
              </a:ext>
            </a:extLst>
          </p:cNvPr>
          <p:cNvSpPr/>
          <p:nvPr/>
        </p:nvSpPr>
        <p:spPr>
          <a:xfrm>
            <a:off x="4173098" y="3072626"/>
            <a:ext cx="2070000" cy="2068990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D7E6A12-9DE3-4148-AE1F-8BD5AD1314DA}"/>
              </a:ext>
            </a:extLst>
          </p:cNvPr>
          <p:cNvSpPr txBox="1"/>
          <p:nvPr/>
        </p:nvSpPr>
        <p:spPr>
          <a:xfrm rot="16200000">
            <a:off x="2653127" y="3240395"/>
            <a:ext cx="2886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Максимальная заливка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BF8C622F-8C60-4866-81B8-8B9260F5D5ED}"/>
              </a:ext>
            </a:extLst>
          </p:cNvPr>
          <p:cNvSpPr>
            <a:spLocks/>
          </p:cNvSpPr>
          <p:nvPr/>
        </p:nvSpPr>
        <p:spPr>
          <a:xfrm>
            <a:off x="4308884" y="3207121"/>
            <a:ext cx="1800000" cy="1800000"/>
          </a:xfrm>
          <a:prstGeom prst="rect">
            <a:avLst/>
          </a:prstGeom>
          <a:pattFill prst="dkVert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450BD10F-4AB6-4DC7-8F4B-35A4B1A4EAFE}"/>
              </a:ext>
            </a:extLst>
          </p:cNvPr>
          <p:cNvSpPr/>
          <p:nvPr/>
        </p:nvSpPr>
        <p:spPr>
          <a:xfrm>
            <a:off x="6244757" y="1005520"/>
            <a:ext cx="2070000" cy="2068990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B5FF8DB3-94C4-4AD6-87BC-02F8896C43C8}"/>
              </a:ext>
            </a:extLst>
          </p:cNvPr>
          <p:cNvSpPr>
            <a:spLocks/>
          </p:cNvSpPr>
          <p:nvPr/>
        </p:nvSpPr>
        <p:spPr>
          <a:xfrm>
            <a:off x="6380543" y="1140015"/>
            <a:ext cx="1800000" cy="1800000"/>
          </a:xfrm>
          <a:prstGeom prst="rect">
            <a:avLst/>
          </a:prstGeom>
          <a:pattFill prst="dkVert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3FAFB106-56D6-4F83-9785-13CE988C72EA}"/>
              </a:ext>
            </a:extLst>
          </p:cNvPr>
          <p:cNvSpPr/>
          <p:nvPr/>
        </p:nvSpPr>
        <p:spPr>
          <a:xfrm>
            <a:off x="6244757" y="3074510"/>
            <a:ext cx="2070000" cy="2068990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CA0D183C-9298-4DB9-928A-66E5BCFF0436}"/>
              </a:ext>
            </a:extLst>
          </p:cNvPr>
          <p:cNvSpPr>
            <a:spLocks/>
          </p:cNvSpPr>
          <p:nvPr/>
        </p:nvSpPr>
        <p:spPr>
          <a:xfrm>
            <a:off x="6380543" y="3209005"/>
            <a:ext cx="1800000" cy="1800000"/>
          </a:xfrm>
          <a:prstGeom prst="rect">
            <a:avLst/>
          </a:prstGeom>
          <a:pattFill prst="dkVert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374928D9-F2E5-4D43-AC1D-DC97F9E7EAD7}"/>
              </a:ext>
            </a:extLst>
          </p:cNvPr>
          <p:cNvSpPr/>
          <p:nvPr/>
        </p:nvSpPr>
        <p:spPr>
          <a:xfrm>
            <a:off x="4308876" y="2583768"/>
            <a:ext cx="401853" cy="36007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87DF8EE-B023-489C-9023-00ED1CD949E8}"/>
              </a:ext>
            </a:extLst>
          </p:cNvPr>
          <p:cNvSpPr txBox="1"/>
          <p:nvPr/>
        </p:nvSpPr>
        <p:spPr>
          <a:xfrm>
            <a:off x="4374130" y="2588880"/>
            <a:ext cx="33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1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2BC6E189-C521-4CBA-BEAD-9C0FF9FEEA2C}"/>
              </a:ext>
            </a:extLst>
          </p:cNvPr>
          <p:cNvSpPr/>
          <p:nvPr/>
        </p:nvSpPr>
        <p:spPr>
          <a:xfrm>
            <a:off x="6382193" y="2583768"/>
            <a:ext cx="401853" cy="36007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5A859EB-A10C-43A1-BA1D-700C7E335A43}"/>
              </a:ext>
            </a:extLst>
          </p:cNvPr>
          <p:cNvSpPr txBox="1"/>
          <p:nvPr/>
        </p:nvSpPr>
        <p:spPr>
          <a:xfrm>
            <a:off x="6447447" y="2588880"/>
            <a:ext cx="33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2</a:t>
            </a: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2DC8E480-BBDD-4848-83D1-ADF1E77BAE46}"/>
              </a:ext>
            </a:extLst>
          </p:cNvPr>
          <p:cNvSpPr/>
          <p:nvPr/>
        </p:nvSpPr>
        <p:spPr>
          <a:xfrm>
            <a:off x="4308876" y="4644255"/>
            <a:ext cx="401853" cy="36007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B02F64E-EE1B-4BA0-AF02-84334F307471}"/>
              </a:ext>
            </a:extLst>
          </p:cNvPr>
          <p:cNvSpPr txBox="1"/>
          <p:nvPr/>
        </p:nvSpPr>
        <p:spPr>
          <a:xfrm>
            <a:off x="4374130" y="4649367"/>
            <a:ext cx="33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3</a:t>
            </a:r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419055F1-0A84-45C7-9317-DBC9103FF653}"/>
              </a:ext>
            </a:extLst>
          </p:cNvPr>
          <p:cNvSpPr/>
          <p:nvPr/>
        </p:nvSpPr>
        <p:spPr>
          <a:xfrm>
            <a:off x="6382192" y="4652758"/>
            <a:ext cx="401853" cy="36007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18C4FD4-4CC1-461A-A01E-9B9879BB4FB2}"/>
              </a:ext>
            </a:extLst>
          </p:cNvPr>
          <p:cNvSpPr txBox="1"/>
          <p:nvPr/>
        </p:nvSpPr>
        <p:spPr>
          <a:xfrm>
            <a:off x="6447446" y="4657870"/>
            <a:ext cx="33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4</a:t>
            </a:r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33630B8F-5FA3-4F9C-BB9B-764E5C756253}"/>
              </a:ext>
            </a:extLst>
          </p:cNvPr>
          <p:cNvSpPr/>
          <p:nvPr/>
        </p:nvSpPr>
        <p:spPr>
          <a:xfrm>
            <a:off x="8316416" y="0"/>
            <a:ext cx="827584" cy="51435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CCE7AFFC-394A-4139-8EC5-2E685567006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46960"/>
          <a:stretch/>
        </p:blipFill>
        <p:spPr>
          <a:xfrm>
            <a:off x="8467805" y="166340"/>
            <a:ext cx="524805" cy="605209"/>
          </a:xfrm>
          <a:prstGeom prst="rect">
            <a:avLst/>
          </a:prstGeom>
        </p:spPr>
      </p:pic>
      <p:pic>
        <p:nvPicPr>
          <p:cNvPr id="48" name="Picture 4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D081AC34-D71C-4506-8EA0-9F6D5996CA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3378" y="4465258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6" descr="C:\Users\MSShafigullin\Desktop\2020\Презентация КФУ\THE.png">
            <a:extLst>
              <a:ext uri="{FF2B5EF4-FFF2-40B4-BE49-F238E27FC236}">
                <a16:creationId xmlns:a16="http://schemas.microsoft.com/office/drawing/2014/main" id="{5F09A026-EC4D-4010-AB2B-2718749427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4071" y="3886556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5FF1B073-BDB8-44BD-90B3-2E0F33C2E018}"/>
              </a:ext>
            </a:extLst>
          </p:cNvPr>
          <p:cNvSpPr txBox="1"/>
          <p:nvPr/>
        </p:nvSpPr>
        <p:spPr>
          <a:xfrm>
            <a:off x="8410330" y="477156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9AEC7F2-0907-48C1-A8A6-938847D343E9}"/>
              </a:ext>
            </a:extLst>
          </p:cNvPr>
          <p:cNvSpPr txBox="1"/>
          <p:nvPr/>
        </p:nvSpPr>
        <p:spPr>
          <a:xfrm>
            <a:off x="8410330" y="4126704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 algn="ctr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DDB1672E-8AA9-4D0A-9D3D-3788A9DF80E1}"/>
              </a:ext>
            </a:extLst>
          </p:cNvPr>
          <p:cNvSpPr/>
          <p:nvPr/>
        </p:nvSpPr>
        <p:spPr>
          <a:xfrm>
            <a:off x="8324221" y="985724"/>
            <a:ext cx="827584" cy="1441029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3" name="Рисунок 42">
            <a:extLst>
              <a:ext uri="{FF2B5EF4-FFF2-40B4-BE49-F238E27FC236}">
                <a16:creationId xmlns:a16="http://schemas.microsoft.com/office/drawing/2014/main" id="{2E5417DD-D9BD-4876-8C56-761150EDF25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221" y="985724"/>
            <a:ext cx="827583" cy="1441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6390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924"/>
            <a:ext cx="9144000" cy="832664"/>
          </a:xfrm>
          <a:prstGeom prst="rect">
            <a:avLst/>
          </a:prstGeom>
          <a:solidFill>
            <a:srgbClr val="00549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259632" y="50817"/>
            <a:ext cx="431658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1"/>
                </a:solidFill>
                <a:latin typeface="PT Sans" panose="020B0503020203020204" pitchFamily="34" charset="-52"/>
              </a:rPr>
              <a:t>Рекомендации по использованию фирменного стиля при составлении презентаций</a:t>
            </a:r>
          </a:p>
          <a:p>
            <a:r>
              <a:rPr lang="ru-RU" sz="1400" b="1" dirty="0">
                <a:solidFill>
                  <a:schemeClr val="bg1"/>
                </a:solidFill>
                <a:latin typeface="PT Sans" panose="020B0503020203020204" pitchFamily="34" charset="-52"/>
              </a:rPr>
              <a:t>Схематика расположения текстового контента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F8A3BB4-B645-4DEF-8DD6-F43591820813}"/>
              </a:ext>
            </a:extLst>
          </p:cNvPr>
          <p:cNvSpPr txBox="1"/>
          <p:nvPr/>
        </p:nvSpPr>
        <p:spPr>
          <a:xfrm>
            <a:off x="332058" y="1351169"/>
            <a:ext cx="747659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sed do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eiusmod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tempor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incididunt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et dolore magna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Ut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enim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ad minim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veniam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quis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nostrud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exercitation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ullamco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nisi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aliquip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commodo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consequat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Duis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aute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irure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dolor in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reprehenderit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in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voluptate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esse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cillum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dolore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eu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fugiat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nulla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pariatur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Excepteur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sint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occaecat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cupidatat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non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proident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sunt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in culpa qui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officia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deserunt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mollit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anim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id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est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laborum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A3AA8B0-8BDD-4716-806B-9253D9E6B23F}"/>
              </a:ext>
            </a:extLst>
          </p:cNvPr>
          <p:cNvSpPr txBox="1"/>
          <p:nvPr/>
        </p:nvSpPr>
        <p:spPr>
          <a:xfrm>
            <a:off x="332058" y="3378354"/>
            <a:ext cx="747659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sed do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eiusmod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tempor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incididunt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et dolore magna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Ut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enim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ad minim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veniam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quis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nostrud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exercitation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ullamco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nisi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aliquip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commodo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consequat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Duis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aute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irure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dolor in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reprehenderit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in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voluptate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esse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cillum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dolore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eu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fugiat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nulla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pariatur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Excepteur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sint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occaecat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cupidatat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non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proident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sunt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in culpa qui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officia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deserunt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mollit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anim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id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est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laborum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FE848BF-BA27-4C94-A479-BB057E634F6A}"/>
              </a:ext>
            </a:extLst>
          </p:cNvPr>
          <p:cNvSpPr txBox="1"/>
          <p:nvPr/>
        </p:nvSpPr>
        <p:spPr>
          <a:xfrm>
            <a:off x="338082" y="981837"/>
            <a:ext cx="1665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549F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Lorem ipsum</a:t>
            </a:r>
            <a:endParaRPr lang="ru-RU" dirty="0">
              <a:solidFill>
                <a:srgbClr val="00549F"/>
              </a:solidFill>
              <a:latin typeface="PT Sans Caption" panose="020B0603020203020204" pitchFamily="34" charset="-52"/>
              <a:ea typeface="PT Sans Caption" panose="020B0603020203020204" pitchFamily="34" charset="-52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6A1A040-E39E-488A-89DD-C09DF4268031}"/>
              </a:ext>
            </a:extLst>
          </p:cNvPr>
          <p:cNvSpPr txBox="1"/>
          <p:nvPr/>
        </p:nvSpPr>
        <p:spPr>
          <a:xfrm>
            <a:off x="338082" y="2964925"/>
            <a:ext cx="1665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549F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Lorem ipsum</a:t>
            </a:r>
            <a:endParaRPr lang="ru-RU" dirty="0">
              <a:solidFill>
                <a:srgbClr val="00549F"/>
              </a:solidFill>
              <a:latin typeface="PT Sans Caption" panose="020B0603020203020204" pitchFamily="34" charset="-52"/>
              <a:ea typeface="PT Sans Caption" panose="020B0603020203020204" pitchFamily="34" charset="-52"/>
            </a:endParaRPr>
          </a:p>
        </p:txBody>
      </p:sp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4785450B-028C-4A33-B8AC-E177ADC179F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46960"/>
          <a:stretch/>
        </p:blipFill>
        <p:spPr>
          <a:xfrm>
            <a:off x="293360" y="166340"/>
            <a:ext cx="524805" cy="605209"/>
          </a:xfrm>
          <a:prstGeom prst="rect">
            <a:avLst/>
          </a:prstGeom>
        </p:spPr>
      </p:pic>
      <p:pic>
        <p:nvPicPr>
          <p:cNvPr id="21" name="Picture 4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EBD2C25B-1265-4AE0-9081-FD93F5C488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094" y="367563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 descr="C:\Users\MSShafigullin\Desktop\2020\Презентация КФУ\THE.png">
            <a:extLst>
              <a:ext uri="{FF2B5EF4-FFF2-40B4-BE49-F238E27FC236}">
                <a16:creationId xmlns:a16="http://schemas.microsoft.com/office/drawing/2014/main" id="{FFEE7BA8-DA52-4A15-A3AD-CF5531A9D2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8787" y="114719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558D990E-F9C2-4197-B317-3ECE3F2D0917}"/>
              </a:ext>
            </a:extLst>
          </p:cNvPr>
          <p:cNvSpPr txBox="1"/>
          <p:nvPr/>
        </p:nvSpPr>
        <p:spPr>
          <a:xfrm>
            <a:off x="8279432" y="374979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lvl="0">
              <a:defRPr/>
            </a:pPr>
            <a:r>
              <a:rPr kumimoji="0" lang="ru-RU" sz="800" b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uLnTx/>
                <a:uFillTx/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45080CD-EA77-490A-BE1C-FFDAAC688CC8}"/>
              </a:ext>
            </a:extLst>
          </p:cNvPr>
          <p:cNvSpPr txBox="1"/>
          <p:nvPr/>
        </p:nvSpPr>
        <p:spPr>
          <a:xfrm>
            <a:off x="8279432" y="7144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lang="en-US" sz="800" b="0" kern="0" dirty="0">
              <a:solidFill>
                <a:schemeClr val="bg1"/>
              </a:solidFill>
              <a:latin typeface="PT Sans" panose="020B0503020203020204" pitchFamily="34" charset="-52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CA29E81E-4BB2-4F9D-9231-00E007478F41}"/>
              </a:ext>
            </a:extLst>
          </p:cNvPr>
          <p:cNvSpPr/>
          <p:nvPr/>
        </p:nvSpPr>
        <p:spPr>
          <a:xfrm>
            <a:off x="5796136" y="0"/>
            <a:ext cx="2016671" cy="834588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E5EFC4E7-28AE-4526-95B7-4FAA495FBA2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923"/>
            <a:ext cx="2018963" cy="832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7599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0"/>
            <a:ext cx="9144000" cy="83458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4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490B08D2-CE2B-5168-4E91-6A485C959B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094" y="367563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C:\Users\MSShafigullin\Desktop\2020\Презентация КФУ\THE.png">
            <a:extLst>
              <a:ext uri="{FF2B5EF4-FFF2-40B4-BE49-F238E27FC236}">
                <a16:creationId xmlns:a16="http://schemas.microsoft.com/office/drawing/2014/main" id="{45E65939-289A-2140-8B9C-945B79170B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8787" y="114719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5D21A3E-26EF-041F-CD6D-481A48D36098}"/>
              </a:ext>
            </a:extLst>
          </p:cNvPr>
          <p:cNvSpPr txBox="1"/>
          <p:nvPr/>
        </p:nvSpPr>
        <p:spPr>
          <a:xfrm>
            <a:off x="8279432" y="374979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401</a:t>
            </a:r>
            <a:endParaRPr lang="ru-RU" sz="800" b="0" dirty="0">
              <a:solidFill>
                <a:schemeClr val="bg1"/>
              </a:solidFill>
              <a:latin typeface="PT Sans" panose="020B0503020203020204" pitchFamily="34" charset="-52"/>
            </a:endParaRPr>
          </a:p>
          <a:p>
            <a:pPr lvl="0">
              <a:defRPr/>
            </a:pPr>
            <a:r>
              <a:rPr kumimoji="0" lang="ru-RU" sz="800" b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uLnTx/>
                <a:uFillTx/>
                <a:latin typeface="PT Sans" panose="020B0503020203020204" pitchFamily="34" charset="-52"/>
              </a:rPr>
              <a:t>5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BC8E6F2-3395-F449-6C4F-021463BE8BA3}"/>
              </a:ext>
            </a:extLst>
          </p:cNvPr>
          <p:cNvSpPr txBox="1"/>
          <p:nvPr/>
        </p:nvSpPr>
        <p:spPr>
          <a:xfrm>
            <a:off x="8279432" y="7144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>
              <a:defRPr/>
            </a:pP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2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lang="en-US" sz="800" b="0" kern="0" dirty="0">
              <a:solidFill>
                <a:schemeClr val="bg1"/>
              </a:solidFill>
              <a:latin typeface="PT Sans" panose="020B0503020203020204" pitchFamily="34" charset="-52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C183395-B205-4F89-B991-69ECA82D95A6}"/>
              </a:ext>
            </a:extLst>
          </p:cNvPr>
          <p:cNvSpPr txBox="1"/>
          <p:nvPr/>
        </p:nvSpPr>
        <p:spPr>
          <a:xfrm>
            <a:off x="1259632" y="0"/>
            <a:ext cx="4316585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1"/>
                </a:solidFill>
                <a:latin typeface="PT Sans" panose="020B0503020203020204" pitchFamily="34" charset="-52"/>
              </a:rPr>
              <a:t>Рекомендации по использованию фирменного стиля</a:t>
            </a:r>
          </a:p>
          <a:p>
            <a:r>
              <a:rPr lang="ru-RU" sz="1400" dirty="0">
                <a:solidFill>
                  <a:schemeClr val="bg1"/>
                </a:solidFill>
                <a:latin typeface="PT Sans" panose="020B0503020203020204" pitchFamily="34" charset="-52"/>
              </a:rPr>
              <a:t>при составлении презентаций</a:t>
            </a:r>
          </a:p>
          <a:p>
            <a:r>
              <a:rPr lang="ru-RU" sz="1000" b="1" dirty="0">
                <a:solidFill>
                  <a:schemeClr val="bg1"/>
                </a:solidFill>
                <a:latin typeface="PT Sans" panose="020B0503020203020204" pitchFamily="34" charset="-52"/>
              </a:rPr>
              <a:t>Схематика расположения комбинированного контента при одном изображении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D09B7EF6-224B-4AFE-8B33-B46B8E8CEC0D}"/>
              </a:ext>
            </a:extLst>
          </p:cNvPr>
          <p:cNvSpPr/>
          <p:nvPr/>
        </p:nvSpPr>
        <p:spPr>
          <a:xfrm>
            <a:off x="0" y="832664"/>
            <a:ext cx="9144000" cy="4310836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2BD2E00D-8122-465E-9273-7BDFD28FB1EB}"/>
              </a:ext>
            </a:extLst>
          </p:cNvPr>
          <p:cNvSpPr/>
          <p:nvPr/>
        </p:nvSpPr>
        <p:spPr>
          <a:xfrm>
            <a:off x="467543" y="1212148"/>
            <a:ext cx="8144629" cy="3559413"/>
          </a:xfrm>
          <a:prstGeom prst="rect">
            <a:avLst/>
          </a:prstGeom>
          <a:pattFill prst="dkVert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845C1C61-B9EA-4651-A9E8-C57A0CE93024}"/>
              </a:ext>
            </a:extLst>
          </p:cNvPr>
          <p:cNvSpPr/>
          <p:nvPr/>
        </p:nvSpPr>
        <p:spPr>
          <a:xfrm>
            <a:off x="466574" y="4771562"/>
            <a:ext cx="2449241" cy="3719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75BEA25-F224-482B-9853-7F1E9F66C8A0}"/>
              </a:ext>
            </a:extLst>
          </p:cNvPr>
          <p:cNvSpPr txBox="1"/>
          <p:nvPr/>
        </p:nvSpPr>
        <p:spPr>
          <a:xfrm>
            <a:off x="531827" y="4776674"/>
            <a:ext cx="2039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Полная заливка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F818F405-1CF1-42B7-A702-796299AE1341}"/>
              </a:ext>
            </a:extLst>
          </p:cNvPr>
          <p:cNvSpPr/>
          <p:nvPr/>
        </p:nvSpPr>
        <p:spPr>
          <a:xfrm>
            <a:off x="467089" y="1204530"/>
            <a:ext cx="2449241" cy="3719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3D515C8-E81D-4F75-B150-965F239716DF}"/>
              </a:ext>
            </a:extLst>
          </p:cNvPr>
          <p:cNvSpPr txBox="1"/>
          <p:nvPr/>
        </p:nvSpPr>
        <p:spPr>
          <a:xfrm>
            <a:off x="532342" y="1209642"/>
            <a:ext cx="2383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Частичная заливка</a:t>
            </a:r>
          </a:p>
        </p:txBody>
      </p:sp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2E458BFD-72FE-4E05-867F-F62E3E0D01C0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46960"/>
          <a:stretch/>
        </p:blipFill>
        <p:spPr>
          <a:xfrm>
            <a:off x="293360" y="166340"/>
            <a:ext cx="524805" cy="605209"/>
          </a:xfrm>
          <a:prstGeom prst="rect">
            <a:avLst/>
          </a:prstGeom>
        </p:spPr>
      </p:pic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5F81FF51-ED38-422C-808A-A0CB942FFB33}"/>
              </a:ext>
            </a:extLst>
          </p:cNvPr>
          <p:cNvSpPr/>
          <p:nvPr/>
        </p:nvSpPr>
        <p:spPr>
          <a:xfrm>
            <a:off x="5796136" y="0"/>
            <a:ext cx="2016671" cy="834588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8F3A4269-EA56-4903-B493-529EDEDE40D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923"/>
            <a:ext cx="2018963" cy="832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659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0"/>
            <a:ext cx="9144000" cy="83458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C183395-B205-4F89-B991-69ECA82D95A6}"/>
              </a:ext>
            </a:extLst>
          </p:cNvPr>
          <p:cNvSpPr txBox="1"/>
          <p:nvPr/>
        </p:nvSpPr>
        <p:spPr>
          <a:xfrm>
            <a:off x="1259632" y="0"/>
            <a:ext cx="4316585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1"/>
                </a:solidFill>
                <a:latin typeface="PT Sans" panose="020B0503020203020204" pitchFamily="34" charset="-52"/>
              </a:rPr>
              <a:t>Рекомендации по использованию фирменного стиля</a:t>
            </a:r>
          </a:p>
          <a:p>
            <a:r>
              <a:rPr lang="ru-RU" sz="1400" dirty="0">
                <a:solidFill>
                  <a:schemeClr val="bg1"/>
                </a:solidFill>
                <a:latin typeface="PT Sans" panose="020B0503020203020204" pitchFamily="34" charset="-52"/>
              </a:rPr>
              <a:t>при составлении презентаций</a:t>
            </a:r>
          </a:p>
          <a:p>
            <a:r>
              <a:rPr lang="ru-RU" sz="1000" b="1" dirty="0">
                <a:solidFill>
                  <a:schemeClr val="bg1"/>
                </a:solidFill>
                <a:latin typeface="PT Sans" panose="020B0503020203020204" pitchFamily="34" charset="-52"/>
              </a:rPr>
              <a:t>Схематика расположения контента при полной и частичной заливке одного изображения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61B817B8-A594-4B0A-8DD9-8D1E4536779C}"/>
              </a:ext>
            </a:extLst>
          </p:cNvPr>
          <p:cNvSpPr/>
          <p:nvPr/>
        </p:nvSpPr>
        <p:spPr>
          <a:xfrm>
            <a:off x="4831200" y="832664"/>
            <a:ext cx="4312800" cy="4310836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DFE68AE8-FAEB-4D2E-BEB6-ED10150E7ED0}"/>
              </a:ext>
            </a:extLst>
          </p:cNvPr>
          <p:cNvSpPr/>
          <p:nvPr/>
        </p:nvSpPr>
        <p:spPr>
          <a:xfrm>
            <a:off x="5192114" y="1095899"/>
            <a:ext cx="3746071" cy="3747600"/>
          </a:xfrm>
          <a:prstGeom prst="rect">
            <a:avLst/>
          </a:prstGeom>
          <a:pattFill prst="dkVert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DC26C6D-A730-40D0-A918-6EBA95AC516E}"/>
              </a:ext>
            </a:extLst>
          </p:cNvPr>
          <p:cNvSpPr txBox="1"/>
          <p:nvPr/>
        </p:nvSpPr>
        <p:spPr>
          <a:xfrm>
            <a:off x="293360" y="1739021"/>
            <a:ext cx="36638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sed do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eiusmod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tempor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incididunt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et dolore magna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Ut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enim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ad minim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veniam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quis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nostrud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exercitation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ullamco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nisi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aliquip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commodo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consequat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Duis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aute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irure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dolor in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reprehenderit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in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voluptate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esse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cillum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dolore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eu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fugiat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nulla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pariatur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Excepteur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sint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occaecat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cupidatat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non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proident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sunt in culpa qui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officia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deserunt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mollit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anim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id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est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laborum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8FCBC59-C52B-4DCC-B63B-B020CE98A873}"/>
              </a:ext>
            </a:extLst>
          </p:cNvPr>
          <p:cNvSpPr txBox="1"/>
          <p:nvPr/>
        </p:nvSpPr>
        <p:spPr>
          <a:xfrm>
            <a:off x="306664" y="1166176"/>
            <a:ext cx="1665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549F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Lorem ipsum</a:t>
            </a:r>
            <a:endParaRPr lang="ru-RU" dirty="0">
              <a:solidFill>
                <a:srgbClr val="00549F"/>
              </a:solidFill>
              <a:latin typeface="PT Sans Caption" panose="020B0603020203020204" pitchFamily="34" charset="-52"/>
              <a:ea typeface="PT Sans Caption" panose="020B0603020203020204" pitchFamily="34" charset="-52"/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16E99F7E-FFFB-4F8D-996C-6557289F4C5A}"/>
              </a:ext>
            </a:extLst>
          </p:cNvPr>
          <p:cNvSpPr/>
          <p:nvPr/>
        </p:nvSpPr>
        <p:spPr>
          <a:xfrm>
            <a:off x="6192379" y="4786009"/>
            <a:ext cx="2951621" cy="3719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924457C-94FA-4BAC-AABA-B6CB853D46BA}"/>
              </a:ext>
            </a:extLst>
          </p:cNvPr>
          <p:cNvSpPr txBox="1"/>
          <p:nvPr/>
        </p:nvSpPr>
        <p:spPr>
          <a:xfrm>
            <a:off x="6257632" y="4791121"/>
            <a:ext cx="2886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Максимальная заливка</a:t>
            </a: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9D974BE8-DE3C-4EEE-A427-A7A4DB8774CE}"/>
              </a:ext>
            </a:extLst>
          </p:cNvPr>
          <p:cNvSpPr/>
          <p:nvPr/>
        </p:nvSpPr>
        <p:spPr>
          <a:xfrm>
            <a:off x="6013636" y="1083400"/>
            <a:ext cx="2951621" cy="3719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298D029-2819-4065-8A7D-CE9C3D956165}"/>
              </a:ext>
            </a:extLst>
          </p:cNvPr>
          <p:cNvSpPr txBox="1"/>
          <p:nvPr/>
        </p:nvSpPr>
        <p:spPr>
          <a:xfrm>
            <a:off x="6078889" y="1088512"/>
            <a:ext cx="2727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Оптимальная заливка</a:t>
            </a:r>
          </a:p>
        </p:txBody>
      </p:sp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A9B50296-81A8-494C-B838-3868A6B00AF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46960"/>
          <a:stretch/>
        </p:blipFill>
        <p:spPr>
          <a:xfrm>
            <a:off x="293360" y="166340"/>
            <a:ext cx="524805" cy="605209"/>
          </a:xfrm>
          <a:prstGeom prst="rect">
            <a:avLst/>
          </a:prstGeom>
        </p:spPr>
      </p:pic>
      <p:pic>
        <p:nvPicPr>
          <p:cNvPr id="21" name="Picture 4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B32004B5-91E6-4E9B-8109-44A3937F91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094" y="367563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 descr="C:\Users\MSShafigullin\Desktop\2020\Презентация КФУ\THE.png">
            <a:extLst>
              <a:ext uri="{FF2B5EF4-FFF2-40B4-BE49-F238E27FC236}">
                <a16:creationId xmlns:a16="http://schemas.microsoft.com/office/drawing/2014/main" id="{C04559D0-6FCA-4406-9849-583979F425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8787" y="114719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E159BA27-FFB9-4F45-93D9-A7B1358A0B1E}"/>
              </a:ext>
            </a:extLst>
          </p:cNvPr>
          <p:cNvSpPr txBox="1"/>
          <p:nvPr/>
        </p:nvSpPr>
        <p:spPr>
          <a:xfrm>
            <a:off x="8279432" y="374979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lvl="0">
              <a:defRPr/>
            </a:pPr>
            <a:r>
              <a:rPr kumimoji="0" lang="ru-RU" sz="800" b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uLnTx/>
                <a:uFillTx/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E964A8-B18F-4EDD-B7F0-DE7DD4BFFED8}"/>
              </a:ext>
            </a:extLst>
          </p:cNvPr>
          <p:cNvSpPr txBox="1"/>
          <p:nvPr/>
        </p:nvSpPr>
        <p:spPr>
          <a:xfrm>
            <a:off x="8279432" y="7144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lang="en-US" sz="800" b="0" kern="0" dirty="0">
              <a:solidFill>
                <a:schemeClr val="bg1"/>
              </a:solidFill>
              <a:latin typeface="PT Sans" panose="020B0503020203020204" pitchFamily="34" charset="-52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75D892AF-8758-4ADA-8565-9006995A3BDA}"/>
              </a:ext>
            </a:extLst>
          </p:cNvPr>
          <p:cNvSpPr/>
          <p:nvPr/>
        </p:nvSpPr>
        <p:spPr>
          <a:xfrm>
            <a:off x="5796136" y="0"/>
            <a:ext cx="2016671" cy="834588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C29CB7B6-66D1-44E0-BFA4-CE39A9AD4CA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923"/>
            <a:ext cx="2018963" cy="832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8656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0"/>
            <a:ext cx="9144000" cy="83458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C183395-B205-4F89-B991-69ECA82D95A6}"/>
              </a:ext>
            </a:extLst>
          </p:cNvPr>
          <p:cNvSpPr txBox="1"/>
          <p:nvPr/>
        </p:nvSpPr>
        <p:spPr>
          <a:xfrm>
            <a:off x="1259632" y="0"/>
            <a:ext cx="4316585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1"/>
                </a:solidFill>
                <a:latin typeface="PT Sans" panose="020B0503020203020204" pitchFamily="34" charset="-52"/>
              </a:rPr>
              <a:t>Рекомендации по использованию фирменного стиля</a:t>
            </a:r>
          </a:p>
          <a:p>
            <a:r>
              <a:rPr lang="ru-RU" sz="1400" dirty="0">
                <a:solidFill>
                  <a:schemeClr val="bg1"/>
                </a:solidFill>
                <a:latin typeface="PT Sans" panose="020B0503020203020204" pitchFamily="34" charset="-52"/>
              </a:rPr>
              <a:t>при составлении презентаций</a:t>
            </a:r>
          </a:p>
          <a:p>
            <a:r>
              <a:rPr lang="ru-RU" sz="1000" b="1" dirty="0">
                <a:solidFill>
                  <a:schemeClr val="bg1"/>
                </a:solidFill>
                <a:latin typeface="PT Sans" panose="020B0503020203020204" pitchFamily="34" charset="-52"/>
              </a:rPr>
              <a:t>Схематика расположения контента при полной и частичной заливке одного изображения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DC26C6D-A730-40D0-A918-6EBA95AC516E}"/>
              </a:ext>
            </a:extLst>
          </p:cNvPr>
          <p:cNvSpPr txBox="1"/>
          <p:nvPr/>
        </p:nvSpPr>
        <p:spPr>
          <a:xfrm>
            <a:off x="293360" y="1739021"/>
            <a:ext cx="406261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1)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sed do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eiusmod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tempor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incididunt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et dolore magna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Ut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enim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ad minim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veniam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quis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nostrud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exercitation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ullamco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nisi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aliquip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commodo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consequat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2)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sed do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eiusmod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tempor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incididunt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et dolore magna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Ut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enim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ad minim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veniam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quis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nostrud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exercitation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ullamco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nisi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aliquip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commodo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consequat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8FCBC59-C52B-4DCC-B63B-B020CE98A873}"/>
              </a:ext>
            </a:extLst>
          </p:cNvPr>
          <p:cNvSpPr txBox="1"/>
          <p:nvPr/>
        </p:nvSpPr>
        <p:spPr>
          <a:xfrm>
            <a:off x="306664" y="1166176"/>
            <a:ext cx="1665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549F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Lorem ipsum</a:t>
            </a:r>
            <a:endParaRPr lang="ru-RU" dirty="0">
              <a:solidFill>
                <a:srgbClr val="00549F"/>
              </a:solidFill>
              <a:latin typeface="PT Sans Caption" panose="020B0603020203020204" pitchFamily="34" charset="-52"/>
              <a:ea typeface="PT Sans Caption" panose="020B0603020203020204" pitchFamily="34" charset="-52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F7392409-116B-435E-A931-07A4B1CBEA24}"/>
              </a:ext>
            </a:extLst>
          </p:cNvPr>
          <p:cNvSpPr/>
          <p:nvPr/>
        </p:nvSpPr>
        <p:spPr>
          <a:xfrm>
            <a:off x="5887299" y="832664"/>
            <a:ext cx="3256701" cy="2171134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B1430BCB-6D39-45C5-BB41-68D71DCB6112}"/>
              </a:ext>
            </a:extLst>
          </p:cNvPr>
          <p:cNvSpPr/>
          <p:nvPr/>
        </p:nvSpPr>
        <p:spPr>
          <a:xfrm>
            <a:off x="5887299" y="2972367"/>
            <a:ext cx="3256701" cy="2171133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DD8E764B-289F-4FE6-8C36-39AF3D680BFC}"/>
              </a:ext>
            </a:extLst>
          </p:cNvPr>
          <p:cNvSpPr>
            <a:spLocks/>
          </p:cNvSpPr>
          <p:nvPr/>
        </p:nvSpPr>
        <p:spPr>
          <a:xfrm>
            <a:off x="5887299" y="961791"/>
            <a:ext cx="2858182" cy="1905455"/>
          </a:xfrm>
          <a:prstGeom prst="rect">
            <a:avLst/>
          </a:prstGeom>
          <a:pattFill prst="dkVert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B4ADA722-0EFF-4222-AFC0-997641084BCB}"/>
              </a:ext>
            </a:extLst>
          </p:cNvPr>
          <p:cNvSpPr>
            <a:spLocks/>
          </p:cNvSpPr>
          <p:nvPr/>
        </p:nvSpPr>
        <p:spPr>
          <a:xfrm>
            <a:off x="5893409" y="3099570"/>
            <a:ext cx="2858182" cy="1905455"/>
          </a:xfrm>
          <a:prstGeom prst="rect">
            <a:avLst/>
          </a:prstGeom>
          <a:pattFill prst="dkVert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E4709284-788B-4B89-96BF-2B1BBB05BC3B}"/>
              </a:ext>
            </a:extLst>
          </p:cNvPr>
          <p:cNvSpPr/>
          <p:nvPr/>
        </p:nvSpPr>
        <p:spPr>
          <a:xfrm rot="16200000">
            <a:off x="4225520" y="3481720"/>
            <a:ext cx="2951621" cy="3719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9E149CD-09B8-41E9-8E4B-A025CD6D5ECF}"/>
              </a:ext>
            </a:extLst>
          </p:cNvPr>
          <p:cNvSpPr txBox="1"/>
          <p:nvPr/>
        </p:nvSpPr>
        <p:spPr>
          <a:xfrm rot="16200000">
            <a:off x="4290773" y="3486832"/>
            <a:ext cx="2886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Максимальная заливка</a:t>
            </a: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B91083CD-4BCA-43D0-8CE1-D871F1372834}"/>
              </a:ext>
            </a:extLst>
          </p:cNvPr>
          <p:cNvSpPr/>
          <p:nvPr/>
        </p:nvSpPr>
        <p:spPr>
          <a:xfrm>
            <a:off x="5888279" y="961812"/>
            <a:ext cx="2857498" cy="36007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7EBA9FD-5D3B-44C8-8A08-048A9F9B5F4C}"/>
              </a:ext>
            </a:extLst>
          </p:cNvPr>
          <p:cNvSpPr txBox="1"/>
          <p:nvPr/>
        </p:nvSpPr>
        <p:spPr>
          <a:xfrm>
            <a:off x="5953532" y="966924"/>
            <a:ext cx="2640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Оптимальная заливка</a:t>
            </a: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E0AEEDBB-65AF-414C-AFE9-2AAF65B515B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46960"/>
          <a:stretch/>
        </p:blipFill>
        <p:spPr>
          <a:xfrm>
            <a:off x="293360" y="166340"/>
            <a:ext cx="524805" cy="605209"/>
          </a:xfrm>
          <a:prstGeom prst="rect">
            <a:avLst/>
          </a:prstGeom>
        </p:spPr>
      </p:pic>
      <p:pic>
        <p:nvPicPr>
          <p:cNvPr id="23" name="Picture 4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A664CB21-86F8-4F50-A7C8-86FE137B24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094" y="367563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6" descr="C:\Users\MSShafigullin\Desktop\2020\Презентация КФУ\THE.png">
            <a:extLst>
              <a:ext uri="{FF2B5EF4-FFF2-40B4-BE49-F238E27FC236}">
                <a16:creationId xmlns:a16="http://schemas.microsoft.com/office/drawing/2014/main" id="{9D9DFD7B-A0BA-41E4-B179-90DD696A6D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8787" y="114719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0B5D2037-DCA4-4209-81AD-40A673C3632F}"/>
              </a:ext>
            </a:extLst>
          </p:cNvPr>
          <p:cNvSpPr txBox="1"/>
          <p:nvPr/>
        </p:nvSpPr>
        <p:spPr>
          <a:xfrm>
            <a:off x="8279432" y="374979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lvl="0">
              <a:defRPr/>
            </a:pPr>
            <a:r>
              <a:rPr kumimoji="0" lang="ru-RU" sz="800" b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uLnTx/>
                <a:uFillTx/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ED4AECF-C0C6-4909-90C2-0AF330BB619F}"/>
              </a:ext>
            </a:extLst>
          </p:cNvPr>
          <p:cNvSpPr txBox="1"/>
          <p:nvPr/>
        </p:nvSpPr>
        <p:spPr>
          <a:xfrm>
            <a:off x="8279432" y="7144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lang="en-US" sz="800" b="0" kern="0" dirty="0">
              <a:solidFill>
                <a:schemeClr val="bg1"/>
              </a:solidFill>
              <a:latin typeface="PT Sans" panose="020B0503020203020204" pitchFamily="34" charset="-52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DDA190BB-7EDB-4EFB-8AAE-17F853F8A0B7}"/>
              </a:ext>
            </a:extLst>
          </p:cNvPr>
          <p:cNvSpPr/>
          <p:nvPr/>
        </p:nvSpPr>
        <p:spPr>
          <a:xfrm>
            <a:off x="5796136" y="0"/>
            <a:ext cx="2016671" cy="834588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554910C2-614A-4034-81E0-C5473536B71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923"/>
            <a:ext cx="2018963" cy="832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5978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C679E980-7A3B-4199-BC01-4EB9EC800F50}"/>
              </a:ext>
            </a:extLst>
          </p:cNvPr>
          <p:cNvGrpSpPr/>
          <p:nvPr/>
        </p:nvGrpSpPr>
        <p:grpSpPr>
          <a:xfrm>
            <a:off x="4827415" y="828786"/>
            <a:ext cx="4316585" cy="4314714"/>
            <a:chOff x="4173098" y="1003636"/>
            <a:chExt cx="4141659" cy="4139864"/>
          </a:xfrm>
        </p:grpSpPr>
        <p:sp>
          <p:nvSpPr>
            <p:cNvPr id="23" name="Прямоугольник 22">
              <a:extLst>
                <a:ext uri="{FF2B5EF4-FFF2-40B4-BE49-F238E27FC236}">
                  <a16:creationId xmlns:a16="http://schemas.microsoft.com/office/drawing/2014/main" id="{4EFD4B5B-2C98-4159-A39E-F43013C04F52}"/>
                </a:ext>
              </a:extLst>
            </p:cNvPr>
            <p:cNvSpPr/>
            <p:nvPr/>
          </p:nvSpPr>
          <p:spPr>
            <a:xfrm>
              <a:off x="4173098" y="1003636"/>
              <a:ext cx="2070000" cy="2068990"/>
            </a:xfrm>
            <a:prstGeom prst="rect">
              <a:avLst/>
            </a:prstGeom>
            <a:pattFill prst="wdUpDiag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>
              <a:extLst>
                <a:ext uri="{FF2B5EF4-FFF2-40B4-BE49-F238E27FC236}">
                  <a16:creationId xmlns:a16="http://schemas.microsoft.com/office/drawing/2014/main" id="{07FAFA31-8CE0-4C09-B84C-3FE4EB64FAD6}"/>
                </a:ext>
              </a:extLst>
            </p:cNvPr>
            <p:cNvSpPr>
              <a:spLocks/>
            </p:cNvSpPr>
            <p:nvPr/>
          </p:nvSpPr>
          <p:spPr>
            <a:xfrm>
              <a:off x="4308884" y="1138131"/>
              <a:ext cx="1800000" cy="1800000"/>
            </a:xfrm>
            <a:prstGeom prst="rect">
              <a:avLst/>
            </a:prstGeom>
            <a:pattFill prst="dkVert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Прямоугольник 24">
              <a:extLst>
                <a:ext uri="{FF2B5EF4-FFF2-40B4-BE49-F238E27FC236}">
                  <a16:creationId xmlns:a16="http://schemas.microsoft.com/office/drawing/2014/main" id="{D0838B57-31C4-41AD-AB58-72FB0B96865F}"/>
                </a:ext>
              </a:extLst>
            </p:cNvPr>
            <p:cNvSpPr/>
            <p:nvPr/>
          </p:nvSpPr>
          <p:spPr>
            <a:xfrm>
              <a:off x="4173098" y="3072626"/>
              <a:ext cx="2070000" cy="2068990"/>
            </a:xfrm>
            <a:prstGeom prst="rect">
              <a:avLst/>
            </a:prstGeom>
            <a:pattFill prst="wdUpDiag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Прямоугольник 26">
              <a:extLst>
                <a:ext uri="{FF2B5EF4-FFF2-40B4-BE49-F238E27FC236}">
                  <a16:creationId xmlns:a16="http://schemas.microsoft.com/office/drawing/2014/main" id="{B0551C15-06BC-4A72-9714-13052737E273}"/>
                </a:ext>
              </a:extLst>
            </p:cNvPr>
            <p:cNvSpPr>
              <a:spLocks/>
            </p:cNvSpPr>
            <p:nvPr/>
          </p:nvSpPr>
          <p:spPr>
            <a:xfrm>
              <a:off x="4308884" y="3207121"/>
              <a:ext cx="1800000" cy="1800000"/>
            </a:xfrm>
            <a:prstGeom prst="rect">
              <a:avLst/>
            </a:prstGeom>
            <a:pattFill prst="dkVert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Прямоугольник 29">
              <a:extLst>
                <a:ext uri="{FF2B5EF4-FFF2-40B4-BE49-F238E27FC236}">
                  <a16:creationId xmlns:a16="http://schemas.microsoft.com/office/drawing/2014/main" id="{EF0DD774-2425-4DEC-8A25-C923E2F37D4D}"/>
                </a:ext>
              </a:extLst>
            </p:cNvPr>
            <p:cNvSpPr/>
            <p:nvPr/>
          </p:nvSpPr>
          <p:spPr>
            <a:xfrm>
              <a:off x="6244757" y="1005520"/>
              <a:ext cx="2070000" cy="2068990"/>
            </a:xfrm>
            <a:prstGeom prst="rect">
              <a:avLst/>
            </a:prstGeom>
            <a:pattFill prst="wdUpDiag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Прямоугольник 30">
              <a:extLst>
                <a:ext uri="{FF2B5EF4-FFF2-40B4-BE49-F238E27FC236}">
                  <a16:creationId xmlns:a16="http://schemas.microsoft.com/office/drawing/2014/main" id="{631DC172-85A3-4D09-BDAB-25A0620AB9C2}"/>
                </a:ext>
              </a:extLst>
            </p:cNvPr>
            <p:cNvSpPr>
              <a:spLocks/>
            </p:cNvSpPr>
            <p:nvPr/>
          </p:nvSpPr>
          <p:spPr>
            <a:xfrm>
              <a:off x="6380543" y="1140015"/>
              <a:ext cx="1800000" cy="1800000"/>
            </a:xfrm>
            <a:prstGeom prst="rect">
              <a:avLst/>
            </a:prstGeom>
            <a:pattFill prst="dkVert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>
              <a:extLst>
                <a:ext uri="{FF2B5EF4-FFF2-40B4-BE49-F238E27FC236}">
                  <a16:creationId xmlns:a16="http://schemas.microsoft.com/office/drawing/2014/main" id="{CAE16572-DD7E-4FC1-B9E3-0112515808F2}"/>
                </a:ext>
              </a:extLst>
            </p:cNvPr>
            <p:cNvSpPr/>
            <p:nvPr/>
          </p:nvSpPr>
          <p:spPr>
            <a:xfrm>
              <a:off x="6244757" y="3074510"/>
              <a:ext cx="2070000" cy="2068990"/>
            </a:xfrm>
            <a:prstGeom prst="rect">
              <a:avLst/>
            </a:prstGeom>
            <a:pattFill prst="wdUpDiag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>
              <a:extLst>
                <a:ext uri="{FF2B5EF4-FFF2-40B4-BE49-F238E27FC236}">
                  <a16:creationId xmlns:a16="http://schemas.microsoft.com/office/drawing/2014/main" id="{73E3D82A-C6A1-49E3-9E28-9DC608F4D3CA}"/>
                </a:ext>
              </a:extLst>
            </p:cNvPr>
            <p:cNvSpPr>
              <a:spLocks/>
            </p:cNvSpPr>
            <p:nvPr/>
          </p:nvSpPr>
          <p:spPr>
            <a:xfrm>
              <a:off x="6380543" y="3209005"/>
              <a:ext cx="1800000" cy="1800000"/>
            </a:xfrm>
            <a:prstGeom prst="rect">
              <a:avLst/>
            </a:prstGeom>
            <a:pattFill prst="dkVert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3" name="Прямоугольник 12"/>
          <p:cNvSpPr/>
          <p:nvPr/>
        </p:nvSpPr>
        <p:spPr>
          <a:xfrm>
            <a:off x="0" y="0"/>
            <a:ext cx="9144000" cy="83458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C183395-B205-4F89-B991-69ECA82D95A6}"/>
              </a:ext>
            </a:extLst>
          </p:cNvPr>
          <p:cNvSpPr txBox="1"/>
          <p:nvPr/>
        </p:nvSpPr>
        <p:spPr>
          <a:xfrm>
            <a:off x="1259632" y="0"/>
            <a:ext cx="4316585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1"/>
                </a:solidFill>
                <a:latin typeface="PT Sans" panose="020B0503020203020204" pitchFamily="34" charset="-52"/>
              </a:rPr>
              <a:t>Рекомендации по использованию фирменного стиля</a:t>
            </a:r>
          </a:p>
          <a:p>
            <a:r>
              <a:rPr lang="ru-RU" sz="1400" dirty="0">
                <a:solidFill>
                  <a:schemeClr val="bg1"/>
                </a:solidFill>
                <a:latin typeface="PT Sans" panose="020B0503020203020204" pitchFamily="34" charset="-52"/>
              </a:rPr>
              <a:t>при составлении презентаций</a:t>
            </a:r>
          </a:p>
          <a:p>
            <a:r>
              <a:rPr lang="ru-RU" sz="1000" b="1" dirty="0">
                <a:solidFill>
                  <a:schemeClr val="bg1"/>
                </a:solidFill>
                <a:latin typeface="PT Sans" panose="020B0503020203020204" pitchFamily="34" charset="-52"/>
              </a:rPr>
              <a:t>Схематика расположения контента при полной и частичной заливке одного изображения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8FCBC59-C52B-4DCC-B63B-B020CE98A873}"/>
              </a:ext>
            </a:extLst>
          </p:cNvPr>
          <p:cNvSpPr txBox="1"/>
          <p:nvPr/>
        </p:nvSpPr>
        <p:spPr>
          <a:xfrm>
            <a:off x="306664" y="1166176"/>
            <a:ext cx="1665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549F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Lorem ipsum</a:t>
            </a:r>
            <a:endParaRPr lang="ru-RU" dirty="0">
              <a:solidFill>
                <a:srgbClr val="00549F"/>
              </a:solidFill>
              <a:latin typeface="PT Sans Caption" panose="020B0603020203020204" pitchFamily="34" charset="-52"/>
              <a:ea typeface="PT Sans Caption" panose="020B0603020203020204" pitchFamily="34" charset="-52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0CD10B4-C971-484E-86DC-62883626C7CA}"/>
              </a:ext>
            </a:extLst>
          </p:cNvPr>
          <p:cNvSpPr txBox="1"/>
          <p:nvPr/>
        </p:nvSpPr>
        <p:spPr>
          <a:xfrm>
            <a:off x="332059" y="2068518"/>
            <a:ext cx="337584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1)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;</a:t>
            </a:r>
          </a:p>
          <a:p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2)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;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  <a:p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3)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;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  <a:p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4)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  <a:p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75A3CDC-772A-461B-9428-8C7189D24DA6}"/>
              </a:ext>
            </a:extLst>
          </p:cNvPr>
          <p:cNvSpPr txBox="1"/>
          <p:nvPr/>
        </p:nvSpPr>
        <p:spPr>
          <a:xfrm rot="16200000">
            <a:off x="2653127" y="3240395"/>
            <a:ext cx="2886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Максимальная заливка</a:t>
            </a:r>
          </a:p>
        </p:txBody>
      </p: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CF6C309A-86C6-45CD-98C4-7DC4C9D0C2C3}"/>
              </a:ext>
            </a:extLst>
          </p:cNvPr>
          <p:cNvGrpSpPr/>
          <p:nvPr/>
        </p:nvGrpSpPr>
        <p:grpSpPr>
          <a:xfrm>
            <a:off x="4967207" y="2495721"/>
            <a:ext cx="401854" cy="360077"/>
            <a:chOff x="4308876" y="2583768"/>
            <a:chExt cx="401854" cy="360077"/>
          </a:xfrm>
        </p:grpSpPr>
        <p:sp>
          <p:nvSpPr>
            <p:cNvPr id="34" name="Прямоугольник 33">
              <a:extLst>
                <a:ext uri="{FF2B5EF4-FFF2-40B4-BE49-F238E27FC236}">
                  <a16:creationId xmlns:a16="http://schemas.microsoft.com/office/drawing/2014/main" id="{9EFF425A-4018-4B25-AC54-3543E4F05185}"/>
                </a:ext>
              </a:extLst>
            </p:cNvPr>
            <p:cNvSpPr/>
            <p:nvPr/>
          </p:nvSpPr>
          <p:spPr>
            <a:xfrm>
              <a:off x="4308876" y="2583768"/>
              <a:ext cx="401853" cy="36007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BA294C93-697E-425E-8A1B-7044D5113EA0}"/>
                </a:ext>
              </a:extLst>
            </p:cNvPr>
            <p:cNvSpPr txBox="1"/>
            <p:nvPr/>
          </p:nvSpPr>
          <p:spPr>
            <a:xfrm>
              <a:off x="4374130" y="2588880"/>
              <a:ext cx="336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dirty="0">
                  <a:solidFill>
                    <a:schemeClr val="bg1"/>
                  </a:solidFill>
                  <a:latin typeface="PT Sans Caption" panose="020B0603020203020204" pitchFamily="34" charset="-52"/>
                  <a:ea typeface="PT Sans Caption" panose="020B0603020203020204" pitchFamily="34" charset="-52"/>
                </a:rPr>
                <a:t>1</a:t>
              </a:r>
            </a:p>
          </p:txBody>
        </p:sp>
      </p:grp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19E8C377-C9F3-4B36-B843-3E8B8B7BEBF3}"/>
              </a:ext>
            </a:extLst>
          </p:cNvPr>
          <p:cNvGrpSpPr/>
          <p:nvPr/>
        </p:nvGrpSpPr>
        <p:grpSpPr>
          <a:xfrm>
            <a:off x="7122474" y="2481942"/>
            <a:ext cx="401854" cy="360077"/>
            <a:chOff x="6382193" y="2583768"/>
            <a:chExt cx="401854" cy="360077"/>
          </a:xfrm>
        </p:grpSpPr>
        <p:sp>
          <p:nvSpPr>
            <p:cNvPr id="36" name="Прямоугольник 35">
              <a:extLst>
                <a:ext uri="{FF2B5EF4-FFF2-40B4-BE49-F238E27FC236}">
                  <a16:creationId xmlns:a16="http://schemas.microsoft.com/office/drawing/2014/main" id="{77A08DC1-8AC1-4291-A5A8-31CF3EB21C87}"/>
                </a:ext>
              </a:extLst>
            </p:cNvPr>
            <p:cNvSpPr/>
            <p:nvPr/>
          </p:nvSpPr>
          <p:spPr>
            <a:xfrm>
              <a:off x="6382193" y="2583768"/>
              <a:ext cx="401853" cy="36007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898CB365-EBAF-4832-A407-D7AD7C4B78F5}"/>
                </a:ext>
              </a:extLst>
            </p:cNvPr>
            <p:cNvSpPr txBox="1"/>
            <p:nvPr/>
          </p:nvSpPr>
          <p:spPr>
            <a:xfrm>
              <a:off x="6447447" y="2588880"/>
              <a:ext cx="336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dirty="0">
                  <a:solidFill>
                    <a:schemeClr val="bg1"/>
                  </a:solidFill>
                  <a:latin typeface="PT Sans Caption" panose="020B0603020203020204" pitchFamily="34" charset="-52"/>
                  <a:ea typeface="PT Sans Caption" panose="020B0603020203020204" pitchFamily="34" charset="-52"/>
                </a:rPr>
                <a:t>2</a:t>
              </a:r>
            </a:p>
          </p:txBody>
        </p:sp>
      </p:grp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7F5D7D1B-B159-4302-9604-FC15D0F9E391}"/>
              </a:ext>
            </a:extLst>
          </p:cNvPr>
          <p:cNvGrpSpPr/>
          <p:nvPr/>
        </p:nvGrpSpPr>
        <p:grpSpPr>
          <a:xfrm>
            <a:off x="4967206" y="4642504"/>
            <a:ext cx="401854" cy="360077"/>
            <a:chOff x="4308876" y="4644255"/>
            <a:chExt cx="401854" cy="360077"/>
          </a:xfrm>
        </p:grpSpPr>
        <p:sp>
          <p:nvSpPr>
            <p:cNvPr id="44" name="Прямоугольник 43">
              <a:extLst>
                <a:ext uri="{FF2B5EF4-FFF2-40B4-BE49-F238E27FC236}">
                  <a16:creationId xmlns:a16="http://schemas.microsoft.com/office/drawing/2014/main" id="{1F6E6459-6528-47EE-AF49-EB2B09BC9F15}"/>
                </a:ext>
              </a:extLst>
            </p:cNvPr>
            <p:cNvSpPr/>
            <p:nvPr/>
          </p:nvSpPr>
          <p:spPr>
            <a:xfrm>
              <a:off x="4308876" y="4644255"/>
              <a:ext cx="401853" cy="36007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0CA009FC-3CFD-49EF-BA49-ED9E39D199A8}"/>
                </a:ext>
              </a:extLst>
            </p:cNvPr>
            <p:cNvSpPr txBox="1"/>
            <p:nvPr/>
          </p:nvSpPr>
          <p:spPr>
            <a:xfrm>
              <a:off x="4374130" y="4649367"/>
              <a:ext cx="336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dirty="0">
                  <a:solidFill>
                    <a:schemeClr val="bg1"/>
                  </a:solidFill>
                  <a:latin typeface="PT Sans Caption" panose="020B0603020203020204" pitchFamily="34" charset="-52"/>
                  <a:ea typeface="PT Sans Caption" panose="020B0603020203020204" pitchFamily="34" charset="-52"/>
                </a:rPr>
                <a:t>3</a:t>
              </a:r>
            </a:p>
          </p:txBody>
        </p:sp>
      </p:grp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7A14EFB7-9838-4F42-BE94-01528D9F3F0D}"/>
              </a:ext>
            </a:extLst>
          </p:cNvPr>
          <p:cNvGrpSpPr/>
          <p:nvPr/>
        </p:nvGrpSpPr>
        <p:grpSpPr>
          <a:xfrm>
            <a:off x="7124791" y="4641459"/>
            <a:ext cx="401854" cy="360077"/>
            <a:chOff x="6382192" y="4652758"/>
            <a:chExt cx="401854" cy="360077"/>
          </a:xfrm>
        </p:grpSpPr>
        <p:sp>
          <p:nvSpPr>
            <p:cNvPr id="46" name="Прямоугольник 45">
              <a:extLst>
                <a:ext uri="{FF2B5EF4-FFF2-40B4-BE49-F238E27FC236}">
                  <a16:creationId xmlns:a16="http://schemas.microsoft.com/office/drawing/2014/main" id="{75D9FBFB-96CC-4115-8003-1870C1A33151}"/>
                </a:ext>
              </a:extLst>
            </p:cNvPr>
            <p:cNvSpPr/>
            <p:nvPr/>
          </p:nvSpPr>
          <p:spPr>
            <a:xfrm>
              <a:off x="6382192" y="4652758"/>
              <a:ext cx="401853" cy="36007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C51AD3BD-2BDA-41E4-8394-8CAA46DF0466}"/>
                </a:ext>
              </a:extLst>
            </p:cNvPr>
            <p:cNvSpPr txBox="1"/>
            <p:nvPr/>
          </p:nvSpPr>
          <p:spPr>
            <a:xfrm>
              <a:off x="6447446" y="4657870"/>
              <a:ext cx="336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dirty="0">
                  <a:solidFill>
                    <a:schemeClr val="bg1"/>
                  </a:solidFill>
                  <a:latin typeface="PT Sans Caption" panose="020B0603020203020204" pitchFamily="34" charset="-52"/>
                  <a:ea typeface="PT Sans Caption" panose="020B0603020203020204" pitchFamily="34" charset="-52"/>
                </a:rPr>
                <a:t>4</a:t>
              </a:r>
            </a:p>
          </p:txBody>
        </p:sp>
      </p:grpSp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B403F217-F38B-4A14-B5BC-7281251DC87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46960"/>
          <a:stretch/>
        </p:blipFill>
        <p:spPr>
          <a:xfrm>
            <a:off x="293360" y="166340"/>
            <a:ext cx="524805" cy="605209"/>
          </a:xfrm>
          <a:prstGeom prst="rect">
            <a:avLst/>
          </a:prstGeom>
        </p:spPr>
      </p:pic>
      <p:pic>
        <p:nvPicPr>
          <p:cNvPr id="38" name="Picture 4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1AF95892-8FD2-477D-B076-EC4F635B3F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094" y="367563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6" descr="C:\Users\MSShafigullin\Desktop\2020\Презентация КФУ\THE.png">
            <a:extLst>
              <a:ext uri="{FF2B5EF4-FFF2-40B4-BE49-F238E27FC236}">
                <a16:creationId xmlns:a16="http://schemas.microsoft.com/office/drawing/2014/main" id="{AEE4E3E5-F490-4C71-8DD2-624A115F6C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8787" y="114719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282E8D62-B76A-4F05-98EC-4CA05F54E958}"/>
              </a:ext>
            </a:extLst>
          </p:cNvPr>
          <p:cNvSpPr txBox="1"/>
          <p:nvPr/>
        </p:nvSpPr>
        <p:spPr>
          <a:xfrm>
            <a:off x="8279432" y="374979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lvl="0">
              <a:defRPr/>
            </a:pPr>
            <a:r>
              <a:rPr kumimoji="0" lang="ru-RU" sz="800" b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uLnTx/>
                <a:uFillTx/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7F1BE80-BD8C-4B6E-A691-A8837DA9D7FF}"/>
              </a:ext>
            </a:extLst>
          </p:cNvPr>
          <p:cNvSpPr txBox="1"/>
          <p:nvPr/>
        </p:nvSpPr>
        <p:spPr>
          <a:xfrm>
            <a:off x="8279432" y="7144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lang="en-US" sz="800" b="0" kern="0" dirty="0">
              <a:solidFill>
                <a:schemeClr val="bg1"/>
              </a:solidFill>
              <a:latin typeface="PT Sans" panose="020B0503020203020204" pitchFamily="34" charset="-52"/>
            </a:endParaRPr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29B18C85-30FB-405C-9755-AB3598E146A0}"/>
              </a:ext>
            </a:extLst>
          </p:cNvPr>
          <p:cNvSpPr/>
          <p:nvPr/>
        </p:nvSpPr>
        <p:spPr>
          <a:xfrm>
            <a:off x="5796136" y="0"/>
            <a:ext cx="2016671" cy="834588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Рисунок 47">
            <a:extLst>
              <a:ext uri="{FF2B5EF4-FFF2-40B4-BE49-F238E27FC236}">
                <a16:creationId xmlns:a16="http://schemas.microsoft.com/office/drawing/2014/main" id="{3E62BD0D-80F5-4687-A581-02803AB770F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923"/>
            <a:ext cx="2018963" cy="832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8282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79512" y="987574"/>
            <a:ext cx="831641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1600" dirty="0">
                <a:latin typeface="PT Sans" panose="020B0503020203020204" pitchFamily="34" charset="-52"/>
              </a:rPr>
              <a:t>Пиктограммы</a:t>
            </a:r>
          </a:p>
        </p:txBody>
      </p:sp>
      <p:pic>
        <p:nvPicPr>
          <p:cNvPr id="2050" name="Picture 2" descr="C:\Users\MSShafigullin\Desktop\2020\Презентация КФУ\Пиктограммы и иконки\1772879-school-and-education\1772879-school-and-education\png\036-astronomy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452" y="1635646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MSShafigullin\Desktop\2020\Презентация КФУ\Пиктограммы и иконки\1772879-school-and-education\1772879-school-and-education\png\001-audi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7412" y="1635646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MSShafigullin\Desktop\2020\Презентация КФУ\Пиктограммы и иконки\1772879-school-and-education\1772879-school-and-education\png\003-backpack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7332" y="1635646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MSShafigullin\Desktop\2020\Презентация КФУ\Пиктограммы и иконки\1772879-school-and-education\1772879-school-and-education\png\004-book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5244" y="1635646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MSShafigullin\Desktop\2020\Презентация КФУ\Пиктограммы и иконки\1772879-school-and-education\1772879-school-and-education\png\005-book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156" y="1635646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MSShafigullin\Desktop\2020\Презентация КФУ\Пиктограммы и иконки\1772879-school-and-education\1772879-school-and-education\png\006-bag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304" y="1635646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MSShafigullin\Desktop\2020\Презентация КФУ\Пиктограммы и иконки\1772879-school-and-education\1772879-school-and-education\png\008-chat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0988" y="1635646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:\Users\MSShafigullin\Desktop\2020\Презентация КФУ\Пиктограммы и иконки\1772879-school-and-education\1772879-school-and-education\png\009-archive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0908" y="1635646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C:\Users\MSShafigullin\Desktop\2020\Презентация КФУ\Пиктограммы и иконки\1772879-school-and-education\1772879-school-and-education\png\012-award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828" y="1635646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C:\Users\MSShafigullin\Desktop\2020\Презентация КФУ\Пиктограммы и иконки\1772879-school-and-education\1772879-school-and-education\png\017-business and finance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708" y="1635646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1" name="Picture 13" descr="C:\Users\MSShafigullin\Desktop\2020\Презентация КФУ\Пиктограммы и иконки\1772916-school-and-education\1772916-school-and-education\png\017-business and finance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708" y="2345981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C:\Users\MSShafigullin\Desktop\2020\Презентация КФУ\Пиктограммы и иконки\1772916-school-and-education\1772916-school-and-education\png\001-audio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2408" y="2345981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3" name="Picture 15" descr="C:\Users\MSShafigullin\Desktop\2020\Презентация КФУ\Пиктограммы и иконки\1772916-school-and-education\1772916-school-and-education\png\003-backpack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7332" y="2345981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C:\Users\MSShafigullin\Desktop\2020\Презентация КФУ\Пиктограммы и иконки\1772916-school-and-education\1772916-school-and-education\png\004-book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5244" y="2345981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5" name="Picture 17" descr="C:\Users\MSShafigullin\Desktop\2020\Презентация КФУ\Пиктограммы и иконки\1772916-school-and-education\1772916-school-and-education\png\005-book.png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156" y="2345981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C:\Users\MSShafigullin\Desktop\2020\Презентация КФУ\Пиктограммы и иконки\1772916-school-and-education\1772916-school-and-education\png\006-bag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304" y="2345981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7" name="Picture 19" descr="C:\Users\MSShafigullin\Desktop\2020\Презентация КФУ\Пиктограммы и иконки\1772916-school-and-education\1772916-school-and-education\png\008-chat.png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374" y="2345981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8" name="Picture 20" descr="C:\Users\MSShafigullin\Desktop\2020\Презентация КФУ\Пиктограммы и иконки\1772916-school-and-education\1772916-school-and-education\png\009-archive.png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0908" y="2345981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9" name="Picture 21" descr="C:\Users\MSShafigullin\Desktop\2020\Презентация КФУ\Пиктограммы и иконки\1772916-school-and-education\1772916-school-and-education\png\012-award.png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688" y="2345981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1" name="Picture 23" descr="C:\Users\MSShafigullin\Desktop\2020\Презентация КФУ\Пиктограммы и иконки\1772978-school-and-education\1772978-school-and-education\png\017-business and finance.png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708" y="3044225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2" name="Picture 24" descr="C:\Users\MSShafigullin\Desktop\2020\Презентация КФУ\Пиктограммы и иконки\1772978-school-and-education\1772978-school-and-education\png\001-audio.png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2408" y="3044225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3" name="Picture 25" descr="C:\Users\MSShafigullin\Desktop\2020\Презентация КФУ\Пиктограммы и иконки\1772978-school-and-education\1772978-school-and-education\png\003-backpack.png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7332" y="3044225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4" name="Picture 26" descr="C:\Users\MSShafigullin\Desktop\2020\Презентация КФУ\Пиктограммы и иконки\1772978-school-and-education\1772978-school-and-education\png\004-book.png"/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5244" y="3044225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5" name="Picture 27" descr="C:\Users\MSShafigullin\Desktop\2020\Презентация КФУ\Пиктограммы и иконки\1772978-school-and-education\1772978-school-and-education\png\005-book.png"/>
          <p:cNvPicPr>
            <a:picLocks noChangeAspect="1" noChangeArrowheads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156" y="3044225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6" name="Picture 28" descr="C:\Users\MSShafigullin\Desktop\2020\Презентация КФУ\Пиктограммы и иконки\1772978-school-and-education\1772978-school-and-education\png\006-bag.png"/>
          <p:cNvPicPr>
            <a:picLocks noChangeAspect="1" noChangeArrowheads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304" y="3044225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7" name="Picture 29" descr="C:\Users\MSShafigullin\Desktop\2020\Презентация КФУ\Пиктограммы и иконки\1772978-school-and-education\1772978-school-and-education\png\008-chat.png"/>
          <p:cNvPicPr>
            <a:picLocks noChangeAspect="1" noChangeArrowheads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374" y="3044225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8" name="Picture 30" descr="C:\Users\MSShafigullin\Desktop\2020\Презентация КФУ\Пиктограммы и иконки\1772978-school-and-education\1772978-school-and-education\png\009-archive.png"/>
          <p:cNvPicPr>
            <a:picLocks noChangeAspect="1" noChangeArrowheads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0908" y="3044225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9" name="Picture 31" descr="C:\Users\MSShafigullin\Desktop\2020\Презентация КФУ\Пиктограммы и иконки\1772978-school-and-education\1772978-school-and-education\png\012-award.png"/>
          <p:cNvPicPr>
            <a:picLocks noChangeAspect="1" noChangeArrowheads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828" y="3044225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0" name="Picture 32" descr="C:\Users\MSShafigullin\Desktop\2020\Презентация КФУ\Пиктограммы и иконки\1772916-school-and-education\1772916-school-and-education\png\036-astronomy.png"/>
          <p:cNvPicPr>
            <a:picLocks noChangeAspect="1" noChangeArrowheads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452" y="2345981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1" name="Picture 33" descr="C:\Users\MSShafigullin\Desktop\2020\Презентация КФУ\Пиктограммы и иконки\1772978-school-and-education\1772978-school-and-education\png\036-astronomy.png"/>
          <p:cNvPicPr>
            <a:picLocks noChangeAspect="1" noChangeArrowheads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452" y="3044225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2" name="Picture 34" descr="C:\Users\MSShafigullin\Downloads\1-01.png"/>
          <p:cNvPicPr>
            <a:picLocks noChangeAspect="1" noChangeArrowheads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7068" y="3411296"/>
            <a:ext cx="3481751" cy="1683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2598875-9B4E-5C77-3F4A-9319BD3DBB06}"/>
              </a:ext>
            </a:extLst>
          </p:cNvPr>
          <p:cNvSpPr/>
          <p:nvPr/>
        </p:nvSpPr>
        <p:spPr>
          <a:xfrm>
            <a:off x="8316416" y="0"/>
            <a:ext cx="827584" cy="5143500"/>
          </a:xfrm>
          <a:prstGeom prst="rect">
            <a:avLst/>
          </a:prstGeom>
          <a:solidFill>
            <a:srgbClr val="00549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60D98E2-3CAD-3D8B-64B2-652CCE4D38C3}"/>
              </a:ext>
            </a:extLst>
          </p:cNvPr>
          <p:cNvSpPr txBox="1"/>
          <p:nvPr/>
        </p:nvSpPr>
        <p:spPr>
          <a:xfrm>
            <a:off x="323528" y="275255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00549F"/>
                </a:solidFill>
                <a:latin typeface="PT Sans" panose="020B0503020203020204" pitchFamily="34" charset="-52"/>
              </a:rPr>
              <a:t>Рекомендации по использованию фирменного стиля при составлении презентаций</a:t>
            </a:r>
          </a:p>
          <a:p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PT Sans" panose="020B0503020203020204" pitchFamily="34" charset="-52"/>
              </a:rPr>
              <a:t>Элементы</a:t>
            </a:r>
          </a:p>
        </p:txBody>
      </p:sp>
      <p:pic>
        <p:nvPicPr>
          <p:cNvPr id="43" name="Рисунок 42">
            <a:extLst>
              <a:ext uri="{FF2B5EF4-FFF2-40B4-BE49-F238E27FC236}">
                <a16:creationId xmlns:a16="http://schemas.microsoft.com/office/drawing/2014/main" id="{FB858142-FD2E-4FCA-ACBA-E3356F60DCA8}"/>
              </a:ext>
            </a:extLst>
          </p:cNvPr>
          <p:cNvPicPr>
            <a:picLocks noChangeAspect="1"/>
          </p:cNvPicPr>
          <p:nvPr/>
        </p:nvPicPr>
        <p:blipFill rotWithShape="1"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46960"/>
          <a:stretch/>
        </p:blipFill>
        <p:spPr>
          <a:xfrm>
            <a:off x="8467805" y="166340"/>
            <a:ext cx="524805" cy="605209"/>
          </a:xfrm>
          <a:prstGeom prst="rect">
            <a:avLst/>
          </a:prstGeom>
        </p:spPr>
      </p:pic>
      <p:pic>
        <p:nvPicPr>
          <p:cNvPr id="44" name="Picture 4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FBBDFCA1-D0B8-429C-A234-3D0DD6F868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3378" y="4465258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6" descr="C:\Users\MSShafigullin\Desktop\2020\Презентация КФУ\THE.png">
            <a:extLst>
              <a:ext uri="{FF2B5EF4-FFF2-40B4-BE49-F238E27FC236}">
                <a16:creationId xmlns:a16="http://schemas.microsoft.com/office/drawing/2014/main" id="{712EB399-CC87-4A6B-A82D-683F6950BA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4071" y="3886556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7804BB01-410F-4117-A86C-01F330309168}"/>
              </a:ext>
            </a:extLst>
          </p:cNvPr>
          <p:cNvSpPr txBox="1"/>
          <p:nvPr/>
        </p:nvSpPr>
        <p:spPr>
          <a:xfrm>
            <a:off x="8410330" y="477156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7282FC7-B2CF-47E9-8DB0-C8480172A641}"/>
              </a:ext>
            </a:extLst>
          </p:cNvPr>
          <p:cNvSpPr txBox="1"/>
          <p:nvPr/>
        </p:nvSpPr>
        <p:spPr>
          <a:xfrm>
            <a:off x="8410330" y="4126704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 algn="ctr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id="{3381F43B-01C3-4230-8BF8-5E865ED2DF53}"/>
              </a:ext>
            </a:extLst>
          </p:cNvPr>
          <p:cNvSpPr/>
          <p:nvPr/>
        </p:nvSpPr>
        <p:spPr>
          <a:xfrm>
            <a:off x="8324221" y="985724"/>
            <a:ext cx="827584" cy="1441029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9" name="Рисунок 48">
            <a:extLst>
              <a:ext uri="{FF2B5EF4-FFF2-40B4-BE49-F238E27FC236}">
                <a16:creationId xmlns:a16="http://schemas.microsoft.com/office/drawing/2014/main" id="{9C2DD993-5BC6-4C45-9E1A-1E61E2818F39}"/>
              </a:ext>
            </a:extLst>
          </p:cNvPr>
          <p:cNvPicPr>
            <a:picLocks noChangeAspect="1"/>
          </p:cNvPicPr>
          <p:nvPr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221" y="985724"/>
            <a:ext cx="827583" cy="1441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7272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245348" y="2402473"/>
            <a:ext cx="463267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ru-RU" sz="1600" dirty="0">
                <a:latin typeface="PT Sans" panose="020B0503020203020204" pitchFamily="34" charset="-52"/>
              </a:rPr>
              <a:t>Пиктограмма, как паттерн</a:t>
            </a:r>
            <a:r>
              <a:rPr lang="en-US" sz="1600" dirty="0">
                <a:latin typeface="PT Sans" panose="020B0503020203020204" pitchFamily="34" charset="-52"/>
              </a:rPr>
              <a:t> </a:t>
            </a:r>
            <a:r>
              <a:rPr lang="ru-RU" sz="1600" dirty="0">
                <a:latin typeface="PT Sans" panose="020B0503020203020204" pitchFamily="34" charset="-52"/>
              </a:rPr>
              <a:t>для абстрактного фона</a:t>
            </a:r>
          </a:p>
        </p:txBody>
      </p:sp>
      <p:pic>
        <p:nvPicPr>
          <p:cNvPr id="3076" name="Picture 4" descr="C:\Users\MSShafigullin\Desktop\2020\Презентация КФУ\Пиктограммы и иконки\1772916-school-and-education\1772916-school-and-education\png\036-astronomy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5878016" y="133350"/>
            <a:ext cx="2438400" cy="487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92F4B1F-F0B3-0773-C997-9754E50678ED}"/>
              </a:ext>
            </a:extLst>
          </p:cNvPr>
          <p:cNvSpPr/>
          <p:nvPr/>
        </p:nvSpPr>
        <p:spPr>
          <a:xfrm>
            <a:off x="8316416" y="0"/>
            <a:ext cx="827584" cy="5143500"/>
          </a:xfrm>
          <a:prstGeom prst="rect">
            <a:avLst/>
          </a:prstGeom>
          <a:solidFill>
            <a:srgbClr val="00549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ACBFD3A-957B-F365-ABE9-42EAF8865629}"/>
              </a:ext>
            </a:extLst>
          </p:cNvPr>
          <p:cNvSpPr txBox="1"/>
          <p:nvPr/>
        </p:nvSpPr>
        <p:spPr>
          <a:xfrm>
            <a:off x="323528" y="275255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00549F"/>
                </a:solidFill>
                <a:latin typeface="PT Sans" panose="020B0503020203020204" pitchFamily="34" charset="-52"/>
              </a:rPr>
              <a:t>Рекомендации по использованию фирменного стиля при составлении презентаций</a:t>
            </a:r>
          </a:p>
          <a:p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PT Sans" panose="020B0503020203020204" pitchFamily="34" charset="-52"/>
              </a:rPr>
              <a:t>Элементы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CD4F83F5-A36E-4CDB-B7D9-6D6160D7098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46960"/>
          <a:stretch/>
        </p:blipFill>
        <p:spPr>
          <a:xfrm>
            <a:off x="8467805" y="166340"/>
            <a:ext cx="524805" cy="605209"/>
          </a:xfrm>
          <a:prstGeom prst="rect">
            <a:avLst/>
          </a:prstGeom>
        </p:spPr>
      </p:pic>
      <p:pic>
        <p:nvPicPr>
          <p:cNvPr id="18" name="Picture 4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F78DD6C8-7C8D-4805-9931-CE50E7FEF4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3378" y="4465258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C:\Users\MSShafigullin\Desktop\2020\Презентация КФУ\THE.png">
            <a:extLst>
              <a:ext uri="{FF2B5EF4-FFF2-40B4-BE49-F238E27FC236}">
                <a16:creationId xmlns:a16="http://schemas.microsoft.com/office/drawing/2014/main" id="{BEFAE818-AB76-4F7C-9054-5DEC380EBB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4071" y="3886556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C41434BE-9A96-4F5F-BDAB-7AACCBBCFCF7}"/>
              </a:ext>
            </a:extLst>
          </p:cNvPr>
          <p:cNvSpPr txBox="1"/>
          <p:nvPr/>
        </p:nvSpPr>
        <p:spPr>
          <a:xfrm>
            <a:off x="8410330" y="477156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116038B-A09F-4F8C-B026-2CB772C38A9B}"/>
              </a:ext>
            </a:extLst>
          </p:cNvPr>
          <p:cNvSpPr txBox="1"/>
          <p:nvPr/>
        </p:nvSpPr>
        <p:spPr>
          <a:xfrm>
            <a:off x="8410330" y="4126704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 algn="ctr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AB393C3C-7C18-4093-B72A-FE9C390EE5FF}"/>
              </a:ext>
            </a:extLst>
          </p:cNvPr>
          <p:cNvSpPr/>
          <p:nvPr/>
        </p:nvSpPr>
        <p:spPr>
          <a:xfrm>
            <a:off x="8324221" y="985724"/>
            <a:ext cx="827584" cy="1441029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9FD42A3A-F083-4B4D-A4FD-C75B2D277F1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221" y="985724"/>
            <a:ext cx="827583" cy="1441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2079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09CF625E-3A35-9025-F5E7-3B549C11C055}"/>
              </a:ext>
            </a:extLst>
          </p:cNvPr>
          <p:cNvGrpSpPr/>
          <p:nvPr/>
        </p:nvGrpSpPr>
        <p:grpSpPr>
          <a:xfrm>
            <a:off x="1254613" y="987574"/>
            <a:ext cx="6222939" cy="834576"/>
            <a:chOff x="2728784" y="987574"/>
            <a:chExt cx="6222939" cy="834576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7933496" y="987574"/>
              <a:ext cx="1018227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defRPr/>
              </a:pPr>
              <a:r>
                <a:rPr lang="ru-RU" sz="800" dirty="0">
                  <a:latin typeface="PT Sans" panose="020B0503020203020204" pitchFamily="34" charset="-52"/>
                </a:rPr>
                <a:t>Образование</a:t>
              </a:r>
              <a:endParaRPr lang="en-US" sz="800" dirty="0">
                <a:latin typeface="PT Sans" panose="020B0503020203020204" pitchFamily="34" charset="-52"/>
              </a:endParaRPr>
            </a:p>
            <a:p>
              <a:pPr lvl="0">
                <a:defRPr/>
              </a:pPr>
              <a:r>
                <a:rPr lang="en-US" dirty="0">
                  <a:latin typeface="PT Sans" panose="020B0503020203020204" pitchFamily="34" charset="-52"/>
                </a:rPr>
                <a:t>1</a:t>
              </a:r>
              <a:r>
                <a:rPr lang="ru-RU" dirty="0">
                  <a:latin typeface="PT Sans" panose="020B0503020203020204" pitchFamily="34" charset="-52"/>
                </a:rPr>
                <a:t>7</a:t>
              </a:r>
              <a:r>
                <a:rPr lang="en-US" dirty="0">
                  <a:latin typeface="PT Sans" panose="020B0503020203020204" pitchFamily="34" charset="-52"/>
                </a:rPr>
                <a:t>6-</a:t>
              </a:r>
              <a:r>
                <a:rPr lang="ru-RU" dirty="0">
                  <a:latin typeface="PT Sans" panose="020B0503020203020204" pitchFamily="34" charset="-52"/>
                </a:rPr>
                <a:t>20</a:t>
              </a:r>
              <a:r>
                <a:rPr lang="en-US" dirty="0">
                  <a:latin typeface="PT Sans" panose="020B0503020203020204" pitchFamily="34" charset="-52"/>
                </a:rPr>
                <a:t>0</a:t>
              </a:r>
              <a:endParaRPr lang="ru-RU" dirty="0">
                <a:latin typeface="PT Sans" panose="020B0503020203020204" pitchFamily="34" charset="-52"/>
              </a:endParaRPr>
            </a:p>
            <a:p>
              <a:pPr lvl="0">
                <a:defRPr/>
              </a:pPr>
              <a:r>
                <a:rPr lang="ru-RU" dirty="0">
                  <a:latin typeface="PT Sans" panose="020B0503020203020204" pitchFamily="34" charset="-52"/>
                </a:rPr>
                <a:t>4</a:t>
              </a:r>
              <a:endParaRPr lang="en-US" dirty="0">
                <a:latin typeface="PT Sans" panose="020B0503020203020204" pitchFamily="34" charset="-52"/>
              </a:endParaRPr>
            </a:p>
          </p:txBody>
        </p:sp>
        <p:pic>
          <p:nvPicPr>
            <p:cNvPr id="14" name="Picture 13" descr="C:\Users\MSShafigullin\Desktop\Проекты\Презентация по ДК\qs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28784" y="1045553"/>
              <a:ext cx="776597" cy="7765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14" descr="C:\Users\MSShafigullin\Desktop\2020\Презентация КФУ\THE 1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6056" y="1175493"/>
              <a:ext cx="1584176" cy="5167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/>
            <p:cNvSpPr txBox="1"/>
            <p:nvPr/>
          </p:nvSpPr>
          <p:spPr>
            <a:xfrm>
              <a:off x="3470355" y="1110685"/>
              <a:ext cx="659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0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defRPr>
              </a:lvl1pPr>
            </a:lstStyle>
            <a:p>
              <a:pPr lvl="0">
                <a:defRPr/>
              </a:pPr>
              <a:r>
                <a:rPr lang="en-US" sz="1800" b="0" dirty="0">
                  <a:solidFill>
                    <a:schemeClr val="tx1"/>
                  </a:solidFill>
                  <a:latin typeface="PT Sans" panose="020B0503020203020204" pitchFamily="34" charset="-52"/>
                </a:rPr>
                <a:t>4</a:t>
              </a:r>
              <a:r>
                <a:rPr lang="ru-RU" sz="1800" b="0" dirty="0">
                  <a:solidFill>
                    <a:schemeClr val="tx1"/>
                  </a:solidFill>
                  <a:latin typeface="PT Sans" panose="020B0503020203020204" pitchFamily="34" charset="-52"/>
                </a:rPr>
                <a:t>50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800" b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uLnTx/>
                  <a:uFillTx/>
                  <a:latin typeface="PT Sans" panose="020B0503020203020204" pitchFamily="34" charset="-52"/>
                </a:rPr>
                <a:t>6</a:t>
              </a:r>
              <a:endParaRPr kumimoji="0" lang="en-US" sz="1800" b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PT Sans" panose="020B0503020203020204" pitchFamily="34" charset="-52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766152" y="1110684"/>
              <a:ext cx="13113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0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defRPr>
              </a:lvl1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 b="0" dirty="0">
                  <a:solidFill>
                    <a:schemeClr val="tx1"/>
                  </a:solidFill>
                  <a:latin typeface="PT Sans" panose="020B0503020203020204" pitchFamily="34" charset="-52"/>
                </a:rPr>
                <a:t>8</a:t>
              </a:r>
              <a:r>
                <a:rPr lang="ru-RU" sz="1800" b="0" dirty="0">
                  <a:solidFill>
                    <a:schemeClr val="tx1"/>
                  </a:solidFill>
                  <a:latin typeface="PT Sans" panose="020B0503020203020204" pitchFamily="34" charset="-52"/>
                </a:rPr>
                <a:t>01-</a:t>
              </a:r>
              <a:r>
                <a:rPr lang="en-US" sz="1800" b="0" dirty="0">
                  <a:solidFill>
                    <a:schemeClr val="tx1"/>
                  </a:solidFill>
                  <a:latin typeface="PT Sans" panose="020B0503020203020204" pitchFamily="34" charset="-52"/>
                </a:rPr>
                <a:t>10</a:t>
              </a:r>
              <a:r>
                <a:rPr lang="ru-RU" sz="1800" b="0" dirty="0">
                  <a:solidFill>
                    <a:schemeClr val="tx1"/>
                  </a:solidFill>
                  <a:latin typeface="PT Sans" panose="020B0503020203020204" pitchFamily="34" charset="-52"/>
                </a:rPr>
                <a:t>00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800" b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uLnTx/>
                  <a:uFillTx/>
                  <a:latin typeface="PT Sans" panose="020B0503020203020204" pitchFamily="34" charset="-52"/>
                </a:rPr>
                <a:t>7</a:t>
              </a:r>
              <a:r>
                <a:rPr kumimoji="0" lang="en-US" sz="1800" b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uLnTx/>
                  <a:uFillTx/>
                  <a:latin typeface="PT Sans" panose="020B0503020203020204" pitchFamily="34" charset="-52"/>
                </a:rPr>
                <a:t>-15</a:t>
              </a: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129837" y="987575"/>
              <a:ext cx="784189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defRPr/>
              </a:pPr>
              <a:r>
                <a:rPr lang="ru-RU" sz="800" dirty="0">
                  <a:latin typeface="PT Sans" panose="020B0503020203020204" pitchFamily="34" charset="-52"/>
                </a:rPr>
                <a:t>Образование</a:t>
              </a:r>
              <a:endParaRPr lang="en-US" sz="800" dirty="0">
                <a:latin typeface="PT Sans" panose="020B0503020203020204" pitchFamily="34" charset="-52"/>
              </a:endParaRPr>
            </a:p>
            <a:p>
              <a:pPr lvl="0">
                <a:defRPr/>
              </a:pPr>
              <a:r>
                <a:rPr lang="ru-RU" dirty="0">
                  <a:latin typeface="PT Sans" panose="020B0503020203020204" pitchFamily="34" charset="-52"/>
                </a:rPr>
                <a:t>94</a:t>
              </a:r>
            </a:p>
            <a:p>
              <a:pPr lvl="0">
                <a:defRPr/>
              </a:pPr>
              <a:r>
                <a:rPr lang="en-US" kern="0" dirty="0">
                  <a:latin typeface="PT Sans" panose="020B0503020203020204" pitchFamily="34" charset="-52"/>
                </a:rPr>
                <a:t>2</a:t>
              </a:r>
              <a:endParaRPr lang="en-US" dirty="0">
                <a:latin typeface="PT Sans" panose="020B0503020203020204" pitchFamily="34" charset="-52"/>
              </a:endParaRPr>
            </a:p>
          </p:txBody>
        </p:sp>
      </p:grpSp>
      <p:pic>
        <p:nvPicPr>
          <p:cNvPr id="19" name="Picture 2" descr="C:\Users\MSShafigullin\Downloads\1-02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326" y="2247411"/>
            <a:ext cx="1557456" cy="756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611560" y="2882538"/>
            <a:ext cx="24269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latin typeface="PT Sans" panose="020B0503020203020204" pitchFamily="34" charset="-52"/>
              </a:rPr>
              <a:t>Второй </a:t>
            </a:r>
            <a:r>
              <a:rPr lang="ru-RU" sz="800" b="1" dirty="0">
                <a:latin typeface="PT Sans" panose="020B0503020203020204" pitchFamily="34" charset="-52"/>
              </a:rPr>
              <a:t>старейший</a:t>
            </a:r>
          </a:p>
          <a:p>
            <a:pPr algn="ctr"/>
            <a:r>
              <a:rPr lang="ru-RU" sz="800" dirty="0">
                <a:latin typeface="PT Sans" panose="020B0503020203020204" pitchFamily="34" charset="-52"/>
              </a:rPr>
              <a:t>университет в России</a:t>
            </a:r>
            <a:endParaRPr lang="en-US" sz="800" dirty="0">
              <a:latin typeface="PT Sans" panose="020B0503020203020204" pitchFamily="34" charset="-52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422590" y="2882538"/>
            <a:ext cx="24269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latin typeface="PT Sans" panose="020B0503020203020204" pitchFamily="34" charset="-52"/>
              </a:rPr>
              <a:t>Сотрудничество с </a:t>
            </a:r>
            <a:r>
              <a:rPr lang="ru-RU" sz="800" b="1" dirty="0">
                <a:latin typeface="PT Sans" panose="020B0503020203020204" pitchFamily="34" charset="-52"/>
              </a:rPr>
              <a:t>407</a:t>
            </a:r>
            <a:r>
              <a:rPr lang="ru-RU" sz="800" dirty="0">
                <a:latin typeface="PT Sans" panose="020B0503020203020204" pitchFamily="34" charset="-52"/>
              </a:rPr>
              <a:t> ведущими</a:t>
            </a:r>
          </a:p>
          <a:p>
            <a:pPr algn="ctr"/>
            <a:r>
              <a:rPr lang="ru-RU" sz="800" dirty="0">
                <a:latin typeface="PT Sans" panose="020B0503020203020204" pitchFamily="34" charset="-52"/>
              </a:rPr>
              <a:t>университетами из </a:t>
            </a:r>
            <a:r>
              <a:rPr lang="ru-RU" sz="800" b="1" dirty="0">
                <a:latin typeface="PT Sans" panose="020B0503020203020204" pitchFamily="34" charset="-52"/>
              </a:rPr>
              <a:t>70</a:t>
            </a:r>
            <a:r>
              <a:rPr lang="ru-RU" sz="800" dirty="0">
                <a:latin typeface="PT Sans" panose="020B0503020203020204" pitchFamily="34" charset="-52"/>
              </a:rPr>
              <a:t> стран мира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6007282" y="2882538"/>
            <a:ext cx="24269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b="1" dirty="0">
                <a:latin typeface="PT Sans" panose="020B0503020203020204" pitchFamily="34" charset="-52"/>
              </a:rPr>
              <a:t>415</a:t>
            </a:r>
          </a:p>
          <a:p>
            <a:pPr algn="ctr"/>
            <a:r>
              <a:rPr lang="ru-RU" sz="800" dirty="0">
                <a:latin typeface="PT Sans" panose="020B0503020203020204" pitchFamily="34" charset="-52"/>
              </a:rPr>
              <a:t>учебных лабораторий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611560" y="4151394"/>
            <a:ext cx="24269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latin typeface="PT Sans" panose="020B0503020203020204" pitchFamily="34" charset="-52"/>
              </a:rPr>
              <a:t>Численность иностранных</a:t>
            </a:r>
          </a:p>
          <a:p>
            <a:pPr algn="ctr"/>
            <a:r>
              <a:rPr lang="ru-RU" sz="800" dirty="0">
                <a:latin typeface="PT Sans" panose="020B0503020203020204" pitchFamily="34" charset="-52"/>
              </a:rPr>
              <a:t>студентов – </a:t>
            </a:r>
            <a:r>
              <a:rPr lang="ru-RU" sz="800" b="1" dirty="0">
                <a:latin typeface="PT Sans" panose="020B0503020203020204" pitchFamily="34" charset="-52"/>
              </a:rPr>
              <a:t>9 600 </a:t>
            </a:r>
            <a:r>
              <a:rPr lang="ru-RU" sz="800" dirty="0">
                <a:latin typeface="PT Sans" panose="020B0503020203020204" pitchFamily="34" charset="-52"/>
              </a:rPr>
              <a:t>человек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422590" y="4151394"/>
            <a:ext cx="24269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latin typeface="PT Sans" panose="020B0503020203020204" pitchFamily="34" charset="-52"/>
              </a:rPr>
              <a:t>Общий контингент обучающихся</a:t>
            </a:r>
          </a:p>
          <a:p>
            <a:pPr algn="ctr"/>
            <a:r>
              <a:rPr lang="ru-RU" sz="800" dirty="0">
                <a:latin typeface="PT Sans" panose="020B0503020203020204" pitchFamily="34" charset="-52"/>
              </a:rPr>
              <a:t>более </a:t>
            </a:r>
            <a:r>
              <a:rPr lang="ru-RU" sz="800" b="1" dirty="0">
                <a:latin typeface="PT Sans" panose="020B0503020203020204" pitchFamily="34" charset="-52"/>
              </a:rPr>
              <a:t>47 000 </a:t>
            </a:r>
            <a:r>
              <a:rPr lang="ru-RU" sz="800" dirty="0">
                <a:latin typeface="PT Sans" panose="020B0503020203020204" pitchFamily="34" charset="-52"/>
              </a:rPr>
              <a:t>человек</a:t>
            </a:r>
          </a:p>
        </p:txBody>
      </p:sp>
      <p:pic>
        <p:nvPicPr>
          <p:cNvPr id="28" name="Picture 4" descr="C:\Users\MSShafigullin\Desktop\2020\Презентация КФУ\Пиктограммы и иконки\1772879-school-and-education\1772879-school-and-education\png\022-concept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7665" y="2342538"/>
            <a:ext cx="54000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7" descr="C:\Users\MSShafigullin\Desktop\2020\Презентация КФУ\Пиктограммы и иконки\1772879-school-and-education\1772879-school-and-education\png\018-diploma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6083" y="3622350"/>
            <a:ext cx="54000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8" descr="C:\Users\MSShafigullin\Desktop\2020\Презентация КФУ\Пиктограммы и иконки\1772879-school-and-education\1772879-school-and-education\png\016-education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380" y="3622350"/>
            <a:ext cx="54000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Прямоугольник 32"/>
          <p:cNvSpPr/>
          <p:nvPr/>
        </p:nvSpPr>
        <p:spPr>
          <a:xfrm>
            <a:off x="6007282" y="4151394"/>
            <a:ext cx="24269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b="1" dirty="0">
                <a:latin typeface="PT Sans" panose="020B0503020203020204" pitchFamily="34" charset="-52"/>
              </a:rPr>
              <a:t>9054 </a:t>
            </a:r>
            <a:r>
              <a:rPr lang="ru-RU" sz="800" dirty="0">
                <a:latin typeface="PT Sans" panose="020B0503020203020204" pitchFamily="34" charset="-52"/>
              </a:rPr>
              <a:t>общий</a:t>
            </a:r>
          </a:p>
          <a:p>
            <a:pPr algn="ctr"/>
            <a:r>
              <a:rPr lang="ru-RU" sz="800" dirty="0">
                <a:latin typeface="PT Sans" panose="020B0503020203020204" pitchFamily="34" charset="-52"/>
              </a:rPr>
              <a:t>контингент сотрудников</a:t>
            </a:r>
          </a:p>
        </p:txBody>
      </p:sp>
      <p:pic>
        <p:nvPicPr>
          <p:cNvPr id="1026" name="Picture 2" descr="C:\Users\MSShafigullin\Desktop\2020\Презентация КФУ\Пиктограммы и иконки\2343944-navigation-and-map\2343944-navigation-and-map\png\003-global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6083" y="2342538"/>
            <a:ext cx="54000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MSShafigullin\Desktop\2020\Презентация КФУ\Пиктограммы и иконки\2693495-business-and-finance\2693495-business-and-finance\png\010-management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7665" y="3622350"/>
            <a:ext cx="54000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A9800D1-B816-E54D-C5F3-D8E0A6C223CA}"/>
              </a:ext>
            </a:extLst>
          </p:cNvPr>
          <p:cNvSpPr/>
          <p:nvPr/>
        </p:nvSpPr>
        <p:spPr>
          <a:xfrm>
            <a:off x="8316416" y="0"/>
            <a:ext cx="827584" cy="5143500"/>
          </a:xfrm>
          <a:prstGeom prst="rect">
            <a:avLst/>
          </a:prstGeom>
          <a:solidFill>
            <a:srgbClr val="00549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EA6EBC-0B40-8A76-8C0E-870ED5377583}"/>
              </a:ext>
            </a:extLst>
          </p:cNvPr>
          <p:cNvSpPr txBox="1"/>
          <p:nvPr/>
        </p:nvSpPr>
        <p:spPr>
          <a:xfrm>
            <a:off x="323528" y="275255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00549F"/>
                </a:solidFill>
                <a:latin typeface="PT Sans" panose="020B0503020203020204" pitchFamily="34" charset="-52"/>
              </a:rPr>
              <a:t>Рекомендации по использованию фирменного стиля при составлении презентаций</a:t>
            </a:r>
          </a:p>
          <a:p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PT Sans" panose="020B0503020203020204" pitchFamily="34" charset="-52"/>
              </a:rPr>
              <a:t>Предметный рейтинг – открывающий слайд</a:t>
            </a:r>
          </a:p>
        </p:txBody>
      </p:sp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1A13ED21-D559-4797-9820-AE00B57D475D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46960"/>
          <a:stretch/>
        </p:blipFill>
        <p:spPr>
          <a:xfrm>
            <a:off x="8467805" y="166340"/>
            <a:ext cx="524805" cy="605209"/>
          </a:xfrm>
          <a:prstGeom prst="rect">
            <a:avLst/>
          </a:prstGeom>
        </p:spPr>
      </p:pic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0F8B9404-DDE8-4275-B0D1-33B8FB4CA05B}"/>
              </a:ext>
            </a:extLst>
          </p:cNvPr>
          <p:cNvSpPr/>
          <p:nvPr/>
        </p:nvSpPr>
        <p:spPr>
          <a:xfrm>
            <a:off x="8324221" y="985724"/>
            <a:ext cx="827584" cy="1441029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C7BA966E-F2C7-4318-AED7-FFFA1B5C2026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221" y="985724"/>
            <a:ext cx="827583" cy="1441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848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5721D61-F105-393D-B39B-6269E0DA8ACF}"/>
              </a:ext>
            </a:extLst>
          </p:cNvPr>
          <p:cNvSpPr/>
          <p:nvPr/>
        </p:nvSpPr>
        <p:spPr>
          <a:xfrm>
            <a:off x="6762226" y="0"/>
            <a:ext cx="2381774" cy="5143500"/>
          </a:xfrm>
          <a:prstGeom prst="rect">
            <a:avLst/>
          </a:prstGeom>
          <a:solidFill>
            <a:srgbClr val="00549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1B73DAE-313F-41D0-9DEE-60C5A37BF4EA}"/>
              </a:ext>
            </a:extLst>
          </p:cNvPr>
          <p:cNvSpPr/>
          <p:nvPr/>
        </p:nvSpPr>
        <p:spPr>
          <a:xfrm>
            <a:off x="6762226" y="1491630"/>
            <a:ext cx="2381774" cy="1296144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51520" y="1994628"/>
            <a:ext cx="5256584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>
                    <a:lumMod val="50000"/>
                  </a:schemeClr>
                </a:solidFill>
                <a:latin typeface="PT Sans Caption" panose="020B0603020203020204" pitchFamily="34" charset="0"/>
              </a:rPr>
              <a:t>РЕКОМЕНДАЦИИ ПО ИСПОЛЬЗОВАНИЮ ФИРМЕННОГО СТИЛЯ КАЗАНСКОГО ФЕДЕРАЛЬНОГО УНИВЕРСИТЕТА</a:t>
            </a:r>
          </a:p>
          <a:p>
            <a:r>
              <a:rPr lang="ru-RU" dirty="0">
                <a:solidFill>
                  <a:schemeClr val="bg1">
                    <a:lumMod val="50000"/>
                  </a:schemeClr>
                </a:solidFill>
                <a:latin typeface="PT Sans Caption" panose="020B0603020203020204" pitchFamily="34" charset="0"/>
              </a:rPr>
              <a:t>ПРИ СОСТАВЛЕНИИ ПРЕЗЕНТАЦИИ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76256" y="3722137"/>
            <a:ext cx="26701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accent5">
                    <a:lumMod val="60000"/>
                    <a:lumOff val="40000"/>
                  </a:schemeClr>
                </a:solidFill>
                <a:latin typeface="PT Sans" panose="020B0503020203020204" pitchFamily="34" charset="-52"/>
              </a:rPr>
              <a:t>Директор Департамента </a:t>
            </a:r>
            <a:br>
              <a:rPr lang="en-US" sz="1200" dirty="0">
                <a:solidFill>
                  <a:schemeClr val="accent5">
                    <a:lumMod val="60000"/>
                    <a:lumOff val="40000"/>
                  </a:schemeClr>
                </a:solidFill>
                <a:latin typeface="PT Sans" panose="020B0503020203020204" pitchFamily="34" charset="-52"/>
              </a:rPr>
            </a:br>
            <a:r>
              <a:rPr lang="ru-RU" sz="1200" dirty="0">
                <a:solidFill>
                  <a:schemeClr val="accent5">
                    <a:lumMod val="60000"/>
                    <a:lumOff val="40000"/>
                  </a:schemeClr>
                </a:solidFill>
                <a:latin typeface="PT Sans" panose="020B0503020203020204" pitchFamily="34" charset="-52"/>
              </a:rPr>
              <a:t>по информационной политике</a:t>
            </a:r>
          </a:p>
          <a:p>
            <a:endParaRPr lang="ru-RU" sz="1200" dirty="0">
              <a:solidFill>
                <a:schemeClr val="accent5">
                  <a:lumMod val="60000"/>
                  <a:lumOff val="40000"/>
                </a:schemeClr>
              </a:solidFill>
              <a:latin typeface="PT Sans" panose="020B0503020203020204" pitchFamily="34" charset="-52"/>
            </a:endParaRPr>
          </a:p>
          <a:p>
            <a:r>
              <a:rPr lang="en-US" sz="1200" dirty="0">
                <a:solidFill>
                  <a:schemeClr val="accent5">
                    <a:lumMod val="60000"/>
                    <a:lumOff val="40000"/>
                  </a:schemeClr>
                </a:solidFill>
                <a:latin typeface="PT Sans" panose="020B0503020203020204" pitchFamily="34" charset="-52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EAElshina@kpfu.ru</a:t>
            </a:r>
            <a:endParaRPr lang="ru-RU" sz="1200" dirty="0">
              <a:solidFill>
                <a:schemeClr val="accent5">
                  <a:lumMod val="60000"/>
                  <a:lumOff val="40000"/>
                </a:schemeClr>
              </a:solidFill>
              <a:latin typeface="PT Sans" panose="020B0503020203020204" pitchFamily="34" charset="-52"/>
            </a:endParaRPr>
          </a:p>
          <a:p>
            <a:r>
              <a:rPr lang="ru-RU" sz="1200" dirty="0">
                <a:solidFill>
                  <a:schemeClr val="accent5">
                    <a:lumMod val="60000"/>
                    <a:lumOff val="40000"/>
                  </a:schemeClr>
                </a:solidFill>
                <a:latin typeface="PT Sans" panose="020B0503020203020204" pitchFamily="34" charset="-52"/>
              </a:rPr>
              <a:t>+7 (843) 233 76 30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28AFAC4-B2D5-2DBB-D8EF-09E8A08D5593}"/>
              </a:ext>
            </a:extLst>
          </p:cNvPr>
          <p:cNvSpPr txBox="1"/>
          <p:nvPr/>
        </p:nvSpPr>
        <p:spPr>
          <a:xfrm>
            <a:off x="6876256" y="3075806"/>
            <a:ext cx="238177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dirty="0" err="1">
                <a:solidFill>
                  <a:schemeClr val="accent5">
                    <a:lumMod val="20000"/>
                    <a:lumOff val="80000"/>
                  </a:schemeClr>
                </a:solidFill>
                <a:latin typeface="PT Sans" panose="020B0503020203020204" pitchFamily="34" charset="-52"/>
              </a:rPr>
              <a:t>Ельшина</a:t>
            </a:r>
            <a:br>
              <a:rPr lang="en-US" sz="16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PT Sans" panose="020B0503020203020204" pitchFamily="34" charset="-52"/>
              </a:rPr>
            </a:br>
            <a:r>
              <a:rPr lang="ru-RU" sz="16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PT Sans" panose="020B0503020203020204" pitchFamily="34" charset="-52"/>
              </a:rPr>
              <a:t>Елена Александровна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76D5735D-12EC-448A-96FE-8344D61E480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619983"/>
            <a:ext cx="1567924" cy="511607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1EC631F-D085-4550-8540-F7003C4CDA2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611017"/>
            <a:ext cx="2214607" cy="913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4244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3" descr="C:\Users\MSShafigullin\Desktop\Проекты\Презентация по ДК\q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431450"/>
            <a:ext cx="776597" cy="776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4" descr="C:\Users\MSShafigullin\Desktop\2020\Презентация КФУ\THE 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7540" y="1536363"/>
            <a:ext cx="1584176" cy="516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6367636" y="1471555"/>
            <a:ext cx="1311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solidFill>
                  <a:schemeClr val="tx1"/>
                </a:solidFill>
                <a:latin typeface="PT Sans" panose="020B0503020203020204" pitchFamily="34" charset="-52"/>
              </a:rPr>
              <a:t>8</a:t>
            </a:r>
            <a:r>
              <a:rPr lang="ru-RU" sz="1800" b="0" dirty="0">
                <a:solidFill>
                  <a:schemeClr val="tx1"/>
                </a:solidFill>
                <a:latin typeface="PT Sans" panose="020B0503020203020204" pitchFamily="34" charset="-52"/>
              </a:rPr>
              <a:t>01-</a:t>
            </a:r>
            <a:r>
              <a:rPr lang="en-US" sz="1800" b="0" dirty="0">
                <a:solidFill>
                  <a:schemeClr val="tx1"/>
                </a:solidFill>
                <a:latin typeface="PT Sans" panose="020B0503020203020204" pitchFamily="34" charset="-52"/>
              </a:rPr>
              <a:t>10</a:t>
            </a:r>
            <a:r>
              <a:rPr lang="ru-RU" sz="1800" b="0" dirty="0">
                <a:solidFill>
                  <a:schemeClr val="tx1"/>
                </a:solidFill>
                <a:latin typeface="PT Sans" panose="020B0503020203020204" pitchFamily="34" charset="-52"/>
              </a:rPr>
              <a:t>00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800" b="0" kern="0" dirty="0">
                <a:solidFill>
                  <a:schemeClr val="tx1"/>
                </a:solidFill>
                <a:latin typeface="PT Sans" panose="020B0503020203020204" pitchFamily="34" charset="-52"/>
              </a:rPr>
              <a:t>7</a:t>
            </a:r>
            <a:r>
              <a:rPr lang="en-US" sz="1800" b="0" kern="0" dirty="0">
                <a:solidFill>
                  <a:schemeClr val="tx1"/>
                </a:solidFill>
                <a:latin typeface="PT Sans" panose="020B0503020203020204" pitchFamily="34" charset="-52"/>
              </a:rPr>
              <a:t>-15</a:t>
            </a:r>
            <a:endParaRPr kumimoji="0" lang="en-US" sz="1800" b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67544" y="2576974"/>
            <a:ext cx="20162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PT Sans" panose="020B0503020203020204" pitchFamily="34" charset="-52"/>
              </a:rPr>
              <a:t>Гуманитарные науки и искусства </a:t>
            </a:r>
          </a:p>
          <a:p>
            <a:r>
              <a:rPr lang="ru-RU" sz="1000" dirty="0">
                <a:latin typeface="PT Sans" panose="020B0503020203020204" pitchFamily="34" charset="-52"/>
              </a:rPr>
              <a:t>Социальные науки и управление </a:t>
            </a:r>
          </a:p>
          <a:p>
            <a:r>
              <a:rPr lang="ru-RU" sz="1000" dirty="0">
                <a:latin typeface="PT Sans" panose="020B0503020203020204" pitchFamily="34" charset="-52"/>
              </a:rPr>
              <a:t>Естественные науки </a:t>
            </a:r>
          </a:p>
          <a:p>
            <a:r>
              <a:rPr lang="en-US" sz="1000" dirty="0">
                <a:latin typeface="PT Sans" panose="020B0503020203020204" pitchFamily="34" charset="-52"/>
              </a:rPr>
              <a:t>Лингвистика</a:t>
            </a:r>
            <a:endParaRPr lang="ru-RU" sz="1000" dirty="0">
              <a:latin typeface="PT Sans" panose="020B0503020203020204" pitchFamily="34" charset="-52"/>
            </a:endParaRPr>
          </a:p>
          <a:p>
            <a:r>
              <a:rPr lang="en-US" sz="1000" dirty="0" err="1">
                <a:latin typeface="PT Sans" panose="020B0503020203020204" pitchFamily="34" charset="-52"/>
              </a:rPr>
              <a:t>Образовани</a:t>
            </a:r>
            <a:r>
              <a:rPr lang="ru-RU" sz="1000" dirty="0">
                <a:latin typeface="PT Sans" panose="020B0503020203020204" pitchFamily="34" charset="-52"/>
              </a:rPr>
              <a:t>е</a:t>
            </a:r>
          </a:p>
          <a:p>
            <a:r>
              <a:rPr lang="en-US" sz="1000" dirty="0">
                <a:latin typeface="PT Sans" panose="020B0503020203020204" pitchFamily="34" charset="-52"/>
              </a:rPr>
              <a:t>Экономика и </a:t>
            </a:r>
            <a:r>
              <a:rPr lang="en-US" sz="1000" dirty="0" err="1">
                <a:latin typeface="PT Sans" panose="020B0503020203020204" pitchFamily="34" charset="-52"/>
              </a:rPr>
              <a:t>эконометрика</a:t>
            </a:r>
            <a:r>
              <a:rPr lang="en-US" sz="1000" dirty="0">
                <a:latin typeface="PT Sans" panose="020B0503020203020204" pitchFamily="34" charset="-52"/>
              </a:rPr>
              <a:t> </a:t>
            </a:r>
            <a:endParaRPr lang="ru-RU" sz="1000" dirty="0">
              <a:latin typeface="PT Sans" panose="020B0503020203020204" pitchFamily="34" charset="-52"/>
            </a:endParaRPr>
          </a:p>
          <a:p>
            <a:r>
              <a:rPr lang="en-US" sz="1000" dirty="0">
                <a:latin typeface="PT Sans" panose="020B0503020203020204" pitchFamily="34" charset="-52"/>
              </a:rPr>
              <a:t>Физика и астрономия </a:t>
            </a:r>
            <a:endParaRPr lang="ru-RU" sz="1000" dirty="0">
              <a:latin typeface="PT Sans" panose="020B0503020203020204" pitchFamily="34" charset="-52"/>
            </a:endParaRPr>
          </a:p>
          <a:p>
            <a:r>
              <a:rPr lang="en-US" sz="1000" dirty="0">
                <a:latin typeface="PT Sans" panose="020B0503020203020204" pitchFamily="34" charset="-52"/>
              </a:rPr>
              <a:t>Химия</a:t>
            </a:r>
            <a:endParaRPr lang="ru-RU" sz="1000" dirty="0">
              <a:latin typeface="PT Sans" panose="020B0503020203020204" pitchFamily="34" charset="-52"/>
            </a:endParaRPr>
          </a:p>
          <a:p>
            <a:r>
              <a:rPr lang="en-US" sz="1000" dirty="0">
                <a:latin typeface="PT Sans" panose="020B0503020203020204" pitchFamily="34" charset="-52"/>
              </a:rPr>
              <a:t>Математика</a:t>
            </a:r>
            <a:endParaRPr lang="ru-RU" sz="1000" dirty="0">
              <a:latin typeface="PT Sans" panose="020B0503020203020204" pitchFamily="34" charset="-52"/>
            </a:endParaRPr>
          </a:p>
          <a:p>
            <a:r>
              <a:rPr lang="ru-RU" sz="1000" dirty="0">
                <a:latin typeface="PT Sans" panose="020B0503020203020204" pitchFamily="34" charset="-52"/>
              </a:rPr>
              <a:t>Химические технологии </a:t>
            </a:r>
          </a:p>
          <a:p>
            <a:r>
              <a:rPr lang="ru-RU" sz="1000" dirty="0">
                <a:latin typeface="PT Sans" panose="020B0503020203020204" pitchFamily="34" charset="-52"/>
              </a:rPr>
              <a:t>Биологические науки </a:t>
            </a:r>
          </a:p>
          <a:p>
            <a:r>
              <a:rPr lang="ru-RU" sz="1000" dirty="0">
                <a:latin typeface="PT Sans" panose="020B0503020203020204" pitchFamily="34" charset="-52"/>
              </a:rPr>
              <a:t>Нефтегазовое дело </a:t>
            </a:r>
            <a:endParaRPr lang="en-US" sz="1000" dirty="0">
              <a:latin typeface="PT Sans" panose="020B0503020203020204" pitchFamily="34" charset="-52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582524" y="2576974"/>
            <a:ext cx="69111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dirty="0">
                <a:latin typeface="PT Sans" panose="020B0503020203020204" pitchFamily="34" charset="-52"/>
              </a:rPr>
              <a:t>25</a:t>
            </a:r>
            <a:r>
              <a:rPr lang="en-US" sz="1000" dirty="0">
                <a:latin typeface="PT Sans" panose="020B0503020203020204" pitchFamily="34" charset="-52"/>
              </a:rPr>
              <a:t>1-</a:t>
            </a:r>
            <a:r>
              <a:rPr lang="ru-RU" sz="1000" dirty="0">
                <a:latin typeface="PT Sans" panose="020B0503020203020204" pitchFamily="34" charset="-52"/>
              </a:rPr>
              <a:t>3</a:t>
            </a:r>
            <a:r>
              <a:rPr lang="en-US" sz="1000" dirty="0">
                <a:latin typeface="PT Sans" panose="020B0503020203020204" pitchFamily="34" charset="-52"/>
              </a:rPr>
              <a:t>00</a:t>
            </a: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6</a:t>
            </a:r>
            <a:r>
              <a:rPr lang="en-US" sz="1000" dirty="0">
                <a:latin typeface="PT Sans" panose="020B0503020203020204" pitchFamily="34" charset="-52"/>
              </a:rPr>
              <a:t>01-</a:t>
            </a:r>
            <a:r>
              <a:rPr lang="ru-RU" sz="1000" dirty="0">
                <a:latin typeface="PT Sans" panose="020B0503020203020204" pitchFamily="34" charset="-52"/>
              </a:rPr>
              <a:t>8</a:t>
            </a:r>
            <a:r>
              <a:rPr lang="en-US" sz="1000" dirty="0">
                <a:latin typeface="PT Sans" panose="020B0503020203020204" pitchFamily="34" charset="-52"/>
              </a:rPr>
              <a:t>00</a:t>
            </a:r>
            <a:endParaRPr lang="ru-RU" sz="1000" dirty="0">
              <a:latin typeface="PT Sans" panose="020B0503020203020204" pitchFamily="34" charset="-52"/>
            </a:endParaRP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601-800</a:t>
            </a: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176</a:t>
            </a:r>
            <a:r>
              <a:rPr lang="en-US" sz="1000" dirty="0">
                <a:latin typeface="PT Sans" panose="020B0503020203020204" pitchFamily="34" charset="-52"/>
              </a:rPr>
              <a:t>-</a:t>
            </a:r>
            <a:r>
              <a:rPr lang="ru-RU" sz="1000" dirty="0">
                <a:latin typeface="PT Sans" panose="020B0503020203020204" pitchFamily="34" charset="-52"/>
              </a:rPr>
              <a:t>200</a:t>
            </a:r>
          </a:p>
          <a:p>
            <a:pPr algn="ctr"/>
            <a:r>
              <a:rPr lang="en-US" sz="1000" dirty="0">
                <a:latin typeface="PT Sans" panose="020B0503020203020204" pitchFamily="34" charset="-52"/>
              </a:rPr>
              <a:t>601</a:t>
            </a:r>
            <a:r>
              <a:rPr lang="ru-RU" sz="1000" dirty="0">
                <a:latin typeface="PT Sans" panose="020B0503020203020204" pitchFamily="34" charset="-52"/>
              </a:rPr>
              <a:t>-800</a:t>
            </a: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501-600</a:t>
            </a: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6</a:t>
            </a:r>
            <a:r>
              <a:rPr lang="en-US" sz="1000" dirty="0">
                <a:latin typeface="PT Sans" panose="020B0503020203020204" pitchFamily="34" charset="-52"/>
              </a:rPr>
              <a:t>01-</a:t>
            </a:r>
            <a:r>
              <a:rPr lang="ru-RU" sz="1000" dirty="0">
                <a:latin typeface="PT Sans" panose="020B0503020203020204" pitchFamily="34" charset="-52"/>
              </a:rPr>
              <a:t>6</a:t>
            </a:r>
            <a:r>
              <a:rPr lang="en-US" sz="1000" dirty="0">
                <a:latin typeface="PT Sans" panose="020B0503020203020204" pitchFamily="34" charset="-52"/>
              </a:rPr>
              <a:t>00</a:t>
            </a:r>
            <a:endParaRPr lang="ru-RU" sz="1000" dirty="0">
              <a:latin typeface="PT Sans" panose="020B0503020203020204" pitchFamily="34" charset="-52"/>
            </a:endParaRP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6</a:t>
            </a:r>
            <a:r>
              <a:rPr lang="en-US" sz="1000" dirty="0">
                <a:latin typeface="PT Sans" panose="020B0503020203020204" pitchFamily="34" charset="-52"/>
              </a:rPr>
              <a:t>01-</a:t>
            </a:r>
            <a:r>
              <a:rPr lang="ru-RU" sz="1000" dirty="0">
                <a:latin typeface="PT Sans" panose="020B0503020203020204" pitchFamily="34" charset="-52"/>
              </a:rPr>
              <a:t>8</a:t>
            </a:r>
            <a:r>
              <a:rPr lang="en-US" sz="1000" dirty="0">
                <a:latin typeface="PT Sans" panose="020B0503020203020204" pitchFamily="34" charset="-52"/>
              </a:rPr>
              <a:t>00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3174885" y="2576974"/>
            <a:ext cx="69111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dirty="0">
                <a:latin typeface="PT Sans" panose="020B0503020203020204" pitchFamily="34" charset="-52"/>
              </a:rPr>
              <a:t>6</a:t>
            </a:r>
            <a:endParaRPr lang="en-US" sz="1000" dirty="0">
              <a:latin typeface="PT Sans" panose="020B0503020203020204" pitchFamily="34" charset="-52"/>
            </a:endParaRP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9</a:t>
            </a:r>
            <a:endParaRPr lang="en-US" sz="1000" dirty="0">
              <a:latin typeface="PT Sans" panose="020B0503020203020204" pitchFamily="34" charset="-52"/>
            </a:endParaRP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8</a:t>
            </a:r>
            <a:endParaRPr lang="en-US" sz="1000" dirty="0">
              <a:latin typeface="PT Sans" panose="020B0503020203020204" pitchFamily="34" charset="-52"/>
            </a:endParaRP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6-7</a:t>
            </a:r>
            <a:endParaRPr lang="en-US" sz="1000" dirty="0">
              <a:latin typeface="PT Sans" panose="020B0503020203020204" pitchFamily="34" charset="-52"/>
            </a:endParaRP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2</a:t>
            </a:r>
            <a:endParaRPr lang="en-US" sz="1000" dirty="0">
              <a:latin typeface="PT Sans" panose="020B0503020203020204" pitchFamily="34" charset="-52"/>
            </a:endParaRP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9-12</a:t>
            </a:r>
            <a:endParaRPr lang="en-US" sz="1000" dirty="0">
              <a:latin typeface="PT Sans" panose="020B0503020203020204" pitchFamily="34" charset="-52"/>
            </a:endParaRP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9-14</a:t>
            </a:r>
            <a:endParaRPr lang="en-US" sz="1000" dirty="0">
              <a:latin typeface="PT Sans" panose="020B0503020203020204" pitchFamily="34" charset="-52"/>
            </a:endParaRPr>
          </a:p>
          <a:p>
            <a:pPr algn="ctr"/>
            <a:r>
              <a:rPr lang="en-US" sz="1000" dirty="0">
                <a:latin typeface="PT Sans" panose="020B0503020203020204" pitchFamily="34" charset="-52"/>
              </a:rPr>
              <a:t>1</a:t>
            </a:r>
            <a:r>
              <a:rPr lang="ru-RU" sz="1000" dirty="0">
                <a:latin typeface="PT Sans" panose="020B0503020203020204" pitchFamily="34" charset="-52"/>
              </a:rPr>
              <a:t>1</a:t>
            </a:r>
            <a:endParaRPr lang="en-US" sz="1000" dirty="0">
              <a:latin typeface="PT Sans" panose="020B0503020203020204" pitchFamily="34" charset="-52"/>
            </a:endParaRP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10</a:t>
            </a:r>
            <a:endParaRPr lang="en-US" sz="1000" dirty="0">
              <a:latin typeface="PT Sans" panose="020B0503020203020204" pitchFamily="34" charset="-52"/>
            </a:endParaRP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10-13</a:t>
            </a:r>
            <a:endParaRPr lang="en-US" sz="1000" dirty="0">
              <a:latin typeface="PT Sans" panose="020B0503020203020204" pitchFamily="34" charset="-52"/>
            </a:endParaRP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6-7</a:t>
            </a:r>
            <a:endParaRPr lang="en-US" sz="1000" dirty="0">
              <a:latin typeface="PT Sans" panose="020B0503020203020204" pitchFamily="34" charset="-52"/>
            </a:endParaRPr>
          </a:p>
          <a:p>
            <a:pPr algn="ctr"/>
            <a:r>
              <a:rPr lang="en-US" sz="1000" dirty="0">
                <a:latin typeface="PT Sans" panose="020B0503020203020204" pitchFamily="34" charset="-52"/>
              </a:rPr>
              <a:t>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108236" y="1471555"/>
            <a:ext cx="1311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solidFill>
                  <a:schemeClr val="tx1"/>
                </a:solidFill>
                <a:latin typeface="PT Sans" panose="020B0503020203020204" pitchFamily="34" charset="-52"/>
              </a:rPr>
              <a:t>4</a:t>
            </a:r>
            <a:r>
              <a:rPr lang="ru-RU" sz="1800" b="0" dirty="0">
                <a:solidFill>
                  <a:schemeClr val="tx1"/>
                </a:solidFill>
                <a:latin typeface="PT Sans" panose="020B0503020203020204" pitchFamily="34" charset="-52"/>
              </a:rPr>
              <a:t>50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PT Sans" panose="020B0503020203020204" pitchFamily="34" charset="-52"/>
              </a:rPr>
              <a:t>6</a:t>
            </a:r>
            <a:endParaRPr kumimoji="0" lang="en-US" sz="1800" b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4422284" y="2576974"/>
            <a:ext cx="216024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PT Sans" panose="020B0503020203020204" pitchFamily="34" charset="-52"/>
              </a:rPr>
              <a:t>Гуманитарные науки и искусства </a:t>
            </a:r>
          </a:p>
          <a:p>
            <a:r>
              <a:rPr lang="ru-RU" sz="1000" dirty="0">
                <a:latin typeface="PT Sans" panose="020B0503020203020204" pitchFamily="34" charset="-52"/>
              </a:rPr>
              <a:t>Инженерные науки и технологии Социальные науки </a:t>
            </a:r>
          </a:p>
          <a:p>
            <a:r>
              <a:rPr lang="en-US" sz="1000" dirty="0">
                <a:latin typeface="PT Sans" panose="020B0503020203020204" pitchFamily="34" charset="-52"/>
              </a:rPr>
              <a:t>Образовани</a:t>
            </a:r>
            <a:r>
              <a:rPr lang="ru-RU" sz="1000" dirty="0">
                <a:latin typeface="PT Sans" panose="020B0503020203020204" pitchFamily="34" charset="-52"/>
              </a:rPr>
              <a:t>е</a:t>
            </a:r>
          </a:p>
          <a:p>
            <a:r>
              <a:rPr lang="ru-RU" sz="1000" dirty="0">
                <a:latin typeface="PT Sans" panose="020B0503020203020204" pitchFamily="34" charset="-52"/>
              </a:rPr>
              <a:t>Бизнес и экономика</a:t>
            </a:r>
          </a:p>
          <a:p>
            <a:r>
              <a:rPr lang="ru-RU" sz="1000" dirty="0">
                <a:latin typeface="PT Sans" panose="020B0503020203020204" pitchFamily="34" charset="-52"/>
              </a:rPr>
              <a:t>Науки о жизни</a:t>
            </a:r>
          </a:p>
          <a:p>
            <a:r>
              <a:rPr lang="ru-RU" sz="1000" dirty="0">
                <a:latin typeface="PT Sans" panose="020B0503020203020204" pitchFamily="34" charset="-52"/>
              </a:rPr>
              <a:t>Физические науки</a:t>
            </a:r>
          </a:p>
          <a:p>
            <a:r>
              <a:rPr lang="ru-RU" sz="1000" dirty="0">
                <a:latin typeface="PT Sans" panose="020B0503020203020204" pitchFamily="34" charset="-52"/>
              </a:rPr>
              <a:t>Медицина</a:t>
            </a:r>
            <a:endParaRPr lang="en-US" sz="1000" dirty="0">
              <a:latin typeface="PT Sans" panose="020B0503020203020204" pitchFamily="34" charset="-52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636167" y="2576974"/>
            <a:ext cx="69111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PT Sans" panose="020B0503020203020204" pitchFamily="34" charset="-52"/>
              </a:rPr>
              <a:t>3</a:t>
            </a:r>
            <a:r>
              <a:rPr lang="ru-RU" sz="1000" dirty="0">
                <a:latin typeface="PT Sans" panose="020B0503020203020204" pitchFamily="34" charset="-52"/>
              </a:rPr>
              <a:t>4</a:t>
            </a:r>
            <a:r>
              <a:rPr lang="en-US" sz="1000" dirty="0">
                <a:latin typeface="PT Sans" panose="020B0503020203020204" pitchFamily="34" charset="-52"/>
              </a:rPr>
              <a:t>5</a:t>
            </a: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380</a:t>
            </a:r>
            <a:endParaRPr lang="en-US" sz="1000" dirty="0">
              <a:latin typeface="PT Sans" panose="020B0503020203020204" pitchFamily="34" charset="-52"/>
            </a:endParaRP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297</a:t>
            </a:r>
            <a:endParaRPr lang="en-US" sz="1000" dirty="0">
              <a:latin typeface="PT Sans" panose="020B0503020203020204" pitchFamily="34" charset="-52"/>
            </a:endParaRPr>
          </a:p>
          <a:p>
            <a:pPr algn="ctr"/>
            <a:r>
              <a:rPr lang="en-US" sz="1000" dirty="0">
                <a:latin typeface="PT Sans" panose="020B0503020203020204" pitchFamily="34" charset="-52"/>
              </a:rPr>
              <a:t>1</a:t>
            </a:r>
            <a:r>
              <a:rPr lang="ru-RU" sz="1000" dirty="0">
                <a:latin typeface="PT Sans" panose="020B0503020203020204" pitchFamily="34" charset="-52"/>
              </a:rPr>
              <a:t>5</a:t>
            </a:r>
            <a:r>
              <a:rPr lang="en-US" sz="1000" dirty="0">
                <a:latin typeface="PT Sans" panose="020B0503020203020204" pitchFamily="34" charset="-52"/>
              </a:rPr>
              <a:t>1-</a:t>
            </a:r>
            <a:r>
              <a:rPr lang="ru-RU" sz="1000" dirty="0">
                <a:latin typeface="PT Sans" panose="020B0503020203020204" pitchFamily="34" charset="-52"/>
              </a:rPr>
              <a:t>200</a:t>
            </a:r>
            <a:endParaRPr lang="en-US" sz="1000" dirty="0">
              <a:latin typeface="PT Sans" panose="020B0503020203020204" pitchFamily="34" charset="-52"/>
            </a:endParaRP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94</a:t>
            </a:r>
            <a:endParaRPr lang="en-US" sz="1000" dirty="0">
              <a:latin typeface="PT Sans" panose="020B0503020203020204" pitchFamily="34" charset="-52"/>
            </a:endParaRP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401</a:t>
            </a:r>
            <a:r>
              <a:rPr lang="en-US" sz="1000" dirty="0">
                <a:latin typeface="PT Sans" panose="020B0503020203020204" pitchFamily="34" charset="-52"/>
              </a:rPr>
              <a:t>-</a:t>
            </a:r>
            <a:r>
              <a:rPr lang="ru-RU" sz="1000" dirty="0">
                <a:latin typeface="PT Sans" panose="020B0503020203020204" pitchFamily="34" charset="-52"/>
              </a:rPr>
              <a:t>45</a:t>
            </a:r>
            <a:r>
              <a:rPr lang="en-US" sz="1000" dirty="0">
                <a:latin typeface="PT Sans" panose="020B0503020203020204" pitchFamily="34" charset="-52"/>
              </a:rPr>
              <a:t>0</a:t>
            </a:r>
          </a:p>
          <a:p>
            <a:pPr algn="ctr"/>
            <a:r>
              <a:rPr lang="en-US" sz="1000" dirty="0">
                <a:latin typeface="PT Sans" panose="020B0503020203020204" pitchFamily="34" charset="-52"/>
              </a:rPr>
              <a:t>3</a:t>
            </a:r>
            <a:r>
              <a:rPr lang="ru-RU" sz="1000" dirty="0">
                <a:latin typeface="PT Sans" panose="020B0503020203020204" pitchFamily="34" charset="-52"/>
              </a:rPr>
              <a:t>5</a:t>
            </a:r>
            <a:r>
              <a:rPr lang="en-US" sz="1000" dirty="0">
                <a:latin typeface="PT Sans" panose="020B0503020203020204" pitchFamily="34" charset="-52"/>
              </a:rPr>
              <a:t>1-</a:t>
            </a:r>
            <a:r>
              <a:rPr lang="ru-RU" sz="1000" dirty="0">
                <a:latin typeface="PT Sans" panose="020B0503020203020204" pitchFamily="34" charset="-52"/>
              </a:rPr>
              <a:t>40</a:t>
            </a:r>
            <a:r>
              <a:rPr lang="en-US" sz="1000" dirty="0">
                <a:latin typeface="PT Sans" panose="020B0503020203020204" pitchFamily="34" charset="-52"/>
              </a:rPr>
              <a:t>0</a:t>
            </a: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45</a:t>
            </a:r>
            <a:r>
              <a:rPr lang="en-US" sz="1000" dirty="0">
                <a:latin typeface="PT Sans" panose="020B0503020203020204" pitchFamily="34" charset="-52"/>
              </a:rPr>
              <a:t>1-</a:t>
            </a:r>
            <a:r>
              <a:rPr lang="ru-RU" sz="1000" dirty="0">
                <a:latin typeface="PT Sans" panose="020B0503020203020204" pitchFamily="34" charset="-52"/>
              </a:rPr>
              <a:t>50</a:t>
            </a:r>
            <a:r>
              <a:rPr lang="en-US" sz="1000" dirty="0">
                <a:latin typeface="PT Sans" panose="020B0503020203020204" pitchFamily="34" charset="-52"/>
              </a:rPr>
              <a:t>0</a:t>
            </a: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30</a:t>
            </a:r>
            <a:r>
              <a:rPr lang="en-US" sz="1000" dirty="0">
                <a:latin typeface="PT Sans" panose="020B0503020203020204" pitchFamily="34" charset="-52"/>
              </a:rPr>
              <a:t>1-3</a:t>
            </a:r>
            <a:r>
              <a:rPr lang="ru-RU" sz="1000" dirty="0">
                <a:latin typeface="PT Sans" panose="020B0503020203020204" pitchFamily="34" charset="-52"/>
              </a:rPr>
              <a:t>5</a:t>
            </a:r>
            <a:r>
              <a:rPr lang="en-US" sz="1000" dirty="0">
                <a:latin typeface="PT Sans" panose="020B0503020203020204" pitchFamily="34" charset="-52"/>
              </a:rPr>
              <a:t>0</a:t>
            </a:r>
          </a:p>
          <a:p>
            <a:pPr algn="ctr"/>
            <a:r>
              <a:rPr lang="en-US" sz="1000" dirty="0">
                <a:latin typeface="PT Sans" panose="020B0503020203020204" pitchFamily="34" charset="-52"/>
              </a:rPr>
              <a:t>3</a:t>
            </a:r>
            <a:r>
              <a:rPr lang="ru-RU" sz="1000" dirty="0">
                <a:latin typeface="PT Sans" panose="020B0503020203020204" pitchFamily="34" charset="-52"/>
              </a:rPr>
              <a:t>5</a:t>
            </a:r>
            <a:r>
              <a:rPr lang="en-US" sz="1000" dirty="0">
                <a:latin typeface="PT Sans" panose="020B0503020203020204" pitchFamily="34" charset="-52"/>
              </a:rPr>
              <a:t>1-</a:t>
            </a:r>
            <a:r>
              <a:rPr lang="ru-RU" sz="1000" dirty="0">
                <a:latin typeface="PT Sans" panose="020B0503020203020204" pitchFamily="34" charset="-52"/>
              </a:rPr>
              <a:t>40</a:t>
            </a:r>
            <a:r>
              <a:rPr lang="en-US" sz="1000" dirty="0">
                <a:latin typeface="PT Sans" panose="020B0503020203020204" pitchFamily="34" charset="-52"/>
              </a:rPr>
              <a:t>0</a:t>
            </a: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55</a:t>
            </a:r>
            <a:r>
              <a:rPr lang="en-US" sz="1000" dirty="0">
                <a:latin typeface="PT Sans" panose="020B0503020203020204" pitchFamily="34" charset="-52"/>
              </a:rPr>
              <a:t>1-</a:t>
            </a:r>
            <a:r>
              <a:rPr lang="ru-RU" sz="1000" dirty="0">
                <a:latin typeface="PT Sans" panose="020B0503020203020204" pitchFamily="34" charset="-52"/>
              </a:rPr>
              <a:t>60</a:t>
            </a:r>
            <a:r>
              <a:rPr lang="en-US" sz="1000" dirty="0">
                <a:latin typeface="PT Sans" panose="020B0503020203020204" pitchFamily="34" charset="-52"/>
              </a:rPr>
              <a:t>0</a:t>
            </a: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35</a:t>
            </a:r>
            <a:endParaRPr lang="en-US" sz="1000" dirty="0">
              <a:latin typeface="PT Sans" panose="020B0503020203020204" pitchFamily="34" charset="-52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7121242" y="2576974"/>
            <a:ext cx="69111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dirty="0">
                <a:latin typeface="PT Sans" panose="020B0503020203020204" pitchFamily="34" charset="-52"/>
              </a:rPr>
              <a:t>5</a:t>
            </a: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11-12</a:t>
            </a: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6-11</a:t>
            </a: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4</a:t>
            </a: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6-8</a:t>
            </a:r>
          </a:p>
          <a:p>
            <a:pPr algn="ctr"/>
            <a:r>
              <a:rPr lang="ru-RU" sz="1000" dirty="0">
                <a:latin typeface="PT Sans" panose="020B0503020203020204" pitchFamily="34" charset="-52"/>
              </a:rPr>
              <a:t>4-7</a:t>
            </a:r>
          </a:p>
          <a:p>
            <a:pPr algn="ctr"/>
            <a:r>
              <a:rPr lang="en-US" sz="1000" dirty="0">
                <a:latin typeface="PT Sans" panose="020B0503020203020204" pitchFamily="34" charset="-52"/>
              </a:rPr>
              <a:t>1</a:t>
            </a:r>
            <a:r>
              <a:rPr lang="ru-RU" sz="1000" dirty="0">
                <a:latin typeface="PT Sans" panose="020B0503020203020204" pitchFamily="34" charset="-52"/>
              </a:rPr>
              <a:t>3-15</a:t>
            </a:r>
          </a:p>
          <a:p>
            <a:pPr algn="ctr"/>
            <a:r>
              <a:rPr lang="en-US" sz="1000" dirty="0">
                <a:latin typeface="PT Sans" panose="020B0503020203020204" pitchFamily="34" charset="-52"/>
              </a:rPr>
              <a:t>3</a:t>
            </a:r>
            <a:r>
              <a:rPr lang="ru-RU" sz="1000" dirty="0">
                <a:latin typeface="PT Sans" panose="020B0503020203020204" pitchFamily="34" charset="-52"/>
              </a:rPr>
              <a:t>-4</a:t>
            </a:r>
            <a:endParaRPr lang="en-US" sz="1000" dirty="0">
              <a:latin typeface="PT Sans" panose="020B0503020203020204" pitchFamily="34" charset="-52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2636167" y="2354079"/>
            <a:ext cx="69111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latin typeface="PT Sans" panose="020B0503020203020204" pitchFamily="34" charset="-52"/>
              </a:rPr>
              <a:t>Мир</a:t>
            </a:r>
            <a:endParaRPr lang="en-US" sz="1000" b="1" dirty="0">
              <a:latin typeface="PT Sans" panose="020B0503020203020204" pitchFamily="34" charset="-52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3174885" y="2354079"/>
            <a:ext cx="69111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latin typeface="PT Sans" panose="020B0503020203020204" pitchFamily="34" charset="-52"/>
              </a:rPr>
              <a:t>РФ</a:t>
            </a:r>
            <a:endParaRPr lang="en-US" sz="1000" b="1" dirty="0">
              <a:latin typeface="PT Sans" panose="020B0503020203020204" pitchFamily="34" charset="-52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6582524" y="2354079"/>
            <a:ext cx="69111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latin typeface="PT Sans" panose="020B0503020203020204" pitchFamily="34" charset="-52"/>
              </a:rPr>
              <a:t>Мир</a:t>
            </a:r>
            <a:endParaRPr lang="en-US" sz="1000" b="1" dirty="0">
              <a:latin typeface="PT Sans" panose="020B0503020203020204" pitchFamily="34" charset="-52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7121242" y="2354079"/>
            <a:ext cx="69111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latin typeface="PT Sans" panose="020B0503020203020204" pitchFamily="34" charset="-52"/>
              </a:rPr>
              <a:t>РФ</a:t>
            </a:r>
            <a:endParaRPr lang="en-US" sz="1000" b="1" dirty="0">
              <a:latin typeface="PT Sans" panose="020B0503020203020204" pitchFamily="34" charset="-52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97035BE-AB65-C81E-BBD4-6AA9D4194BB6}"/>
              </a:ext>
            </a:extLst>
          </p:cNvPr>
          <p:cNvSpPr/>
          <p:nvPr/>
        </p:nvSpPr>
        <p:spPr>
          <a:xfrm>
            <a:off x="8316416" y="0"/>
            <a:ext cx="827584" cy="5143500"/>
          </a:xfrm>
          <a:prstGeom prst="rect">
            <a:avLst/>
          </a:prstGeom>
          <a:solidFill>
            <a:srgbClr val="00549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ADBCD8-F0D6-1E05-1D6C-EFC7DFECBF2E}"/>
              </a:ext>
            </a:extLst>
          </p:cNvPr>
          <p:cNvSpPr txBox="1"/>
          <p:nvPr/>
        </p:nvSpPr>
        <p:spPr>
          <a:xfrm>
            <a:off x="323528" y="275255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00549F"/>
                </a:solidFill>
                <a:latin typeface="PT Sans" panose="020B0503020203020204" pitchFamily="34" charset="-52"/>
              </a:rPr>
              <a:t>Рекомендации по использованию фирменного стиля при составлении презентаций</a:t>
            </a:r>
          </a:p>
          <a:p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PT Sans" panose="020B0503020203020204" pitchFamily="34" charset="-52"/>
              </a:rPr>
              <a:t>Предметный рейтинг – открывающий слайд</a:t>
            </a: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82D24BE9-1B9F-47E3-AE91-96A42238D425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46960"/>
          <a:stretch/>
        </p:blipFill>
        <p:spPr>
          <a:xfrm>
            <a:off x="8467805" y="166340"/>
            <a:ext cx="524805" cy="605209"/>
          </a:xfrm>
          <a:prstGeom prst="rect">
            <a:avLst/>
          </a:prstGeom>
        </p:spPr>
      </p:pic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76BF40E1-181C-4A92-BD27-BD5147C335C7}"/>
              </a:ext>
            </a:extLst>
          </p:cNvPr>
          <p:cNvSpPr/>
          <p:nvPr/>
        </p:nvSpPr>
        <p:spPr>
          <a:xfrm>
            <a:off x="8324221" y="985724"/>
            <a:ext cx="827584" cy="1441029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512327E9-59B8-4A6D-AB2A-610625EAED9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221" y="985724"/>
            <a:ext cx="827583" cy="1441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7653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16024" y="95924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00549F"/>
                </a:solidFill>
                <a:latin typeface="PT Sans" panose="020B0503020203020204" pitchFamily="34" charset="-52"/>
              </a:rPr>
              <a:t>Рекомендации по использованию фирменного стиля при составлении презентаций</a:t>
            </a:r>
          </a:p>
          <a:p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PT Sans" panose="020B0503020203020204" pitchFamily="34" charset="-52"/>
              </a:rPr>
              <a:t>Дальнейшая работа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88032" y="758681"/>
            <a:ext cx="3982180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lvl="0" indent="-228600">
              <a:buAutoNum type="arabicPeriod"/>
              <a:defRPr/>
            </a:pPr>
            <a:r>
              <a:rPr lang="ru-RU" sz="1000" dirty="0">
                <a:latin typeface="PT Sans" panose="020B0503020203020204" pitchFamily="34" charset="-52"/>
              </a:rPr>
              <a:t>Создание фотобанка </a:t>
            </a:r>
            <a:r>
              <a:rPr lang="ru-RU" sz="1000" dirty="0" err="1">
                <a:latin typeface="PT Sans" panose="020B0503020203020204" pitchFamily="34" charset="-52"/>
              </a:rPr>
              <a:t>имиджевых</a:t>
            </a:r>
            <a:r>
              <a:rPr lang="ru-RU" sz="1000" dirty="0">
                <a:latin typeface="PT Sans" panose="020B0503020203020204" pitchFamily="34" charset="-52"/>
              </a:rPr>
              <a:t> фотографий для презентаций</a:t>
            </a:r>
          </a:p>
          <a:p>
            <a:pPr marL="228600" lvl="0" indent="-228600">
              <a:buAutoNum type="arabicPeriod"/>
              <a:defRPr/>
            </a:pPr>
            <a:endParaRPr lang="ru-RU" sz="1000" dirty="0">
              <a:latin typeface="PT Sans" panose="020B0503020203020204" pitchFamily="34" charset="-52"/>
            </a:endParaRPr>
          </a:p>
          <a:p>
            <a:pPr marL="228600" lvl="0" indent="-228600">
              <a:buAutoNum type="arabicPeriod"/>
              <a:defRPr/>
            </a:pPr>
            <a:endParaRPr lang="ru-RU" sz="1000" dirty="0">
              <a:latin typeface="PT Sans" panose="020B0503020203020204" pitchFamily="34" charset="-52"/>
            </a:endParaRPr>
          </a:p>
          <a:p>
            <a:pPr marL="228600" lvl="0" indent="-228600">
              <a:buAutoNum type="arabicPeriod"/>
              <a:defRPr/>
            </a:pPr>
            <a:endParaRPr lang="ru-RU" sz="1000" dirty="0">
              <a:latin typeface="PT Sans" panose="020B0503020203020204" pitchFamily="34" charset="-52"/>
            </a:endParaRPr>
          </a:p>
          <a:p>
            <a:pPr marL="228600" lvl="0" indent="-228600">
              <a:buAutoNum type="arabicPeriod"/>
              <a:defRPr/>
            </a:pPr>
            <a:endParaRPr lang="ru-RU" sz="1000" dirty="0">
              <a:latin typeface="PT Sans" panose="020B0503020203020204" pitchFamily="34" charset="-52"/>
            </a:endParaRPr>
          </a:p>
          <a:p>
            <a:pPr marL="228600" lvl="0" indent="-228600">
              <a:buAutoNum type="arabicPeriod"/>
              <a:defRPr/>
            </a:pPr>
            <a:endParaRPr lang="ru-RU" sz="1000" dirty="0">
              <a:latin typeface="PT Sans" panose="020B0503020203020204" pitchFamily="34" charset="-52"/>
            </a:endParaRPr>
          </a:p>
          <a:p>
            <a:pPr marL="228600" lvl="0" indent="-228600">
              <a:buAutoNum type="arabicPeriod"/>
              <a:defRPr/>
            </a:pPr>
            <a:endParaRPr lang="ru-RU" sz="1000" dirty="0">
              <a:latin typeface="PT Sans" panose="020B0503020203020204" pitchFamily="34" charset="-52"/>
            </a:endParaRPr>
          </a:p>
          <a:p>
            <a:pPr marL="228600" lvl="0" indent="-228600">
              <a:buAutoNum type="arabicPeriod"/>
              <a:defRPr/>
            </a:pPr>
            <a:endParaRPr lang="ru-RU" sz="1000" dirty="0">
              <a:latin typeface="PT Sans" panose="020B0503020203020204" pitchFamily="34" charset="-52"/>
            </a:endParaRPr>
          </a:p>
          <a:p>
            <a:pPr marL="228600" lvl="0" indent="-228600">
              <a:buAutoNum type="arabicPeriod"/>
              <a:defRPr/>
            </a:pPr>
            <a:endParaRPr lang="ru-RU" sz="1000" dirty="0">
              <a:latin typeface="PT Sans" panose="020B0503020203020204" pitchFamily="34" charset="-52"/>
            </a:endParaRPr>
          </a:p>
          <a:p>
            <a:pPr marL="228600" lvl="0" indent="-228600">
              <a:buAutoNum type="arabicPeriod"/>
              <a:defRPr/>
            </a:pPr>
            <a:endParaRPr lang="ru-RU" sz="1000" dirty="0">
              <a:latin typeface="PT Sans" panose="020B0503020203020204" pitchFamily="34" charset="-52"/>
            </a:endParaRPr>
          </a:p>
          <a:p>
            <a:pPr marL="228600" lvl="0" indent="-228600">
              <a:buAutoNum type="arabicPeriod"/>
              <a:defRPr/>
            </a:pPr>
            <a:endParaRPr lang="ru-RU" sz="1000" dirty="0">
              <a:latin typeface="PT Sans" panose="020B0503020203020204" pitchFamily="34" charset="-52"/>
            </a:endParaRPr>
          </a:p>
          <a:p>
            <a:pPr marL="228600" lvl="0" indent="-228600">
              <a:buAutoNum type="arabicPeriod"/>
              <a:defRPr/>
            </a:pPr>
            <a:endParaRPr lang="ru-RU" sz="1000" dirty="0">
              <a:latin typeface="PT Sans" panose="020B0503020203020204" pitchFamily="34" charset="-52"/>
            </a:endParaRPr>
          </a:p>
          <a:p>
            <a:pPr marL="228600" lvl="0" indent="-228600">
              <a:buAutoNum type="arabicPeriod"/>
              <a:defRPr/>
            </a:pPr>
            <a:endParaRPr lang="ru-RU" sz="1000" dirty="0">
              <a:latin typeface="PT Sans" panose="020B0503020203020204" pitchFamily="34" charset="-52"/>
            </a:endParaRPr>
          </a:p>
          <a:p>
            <a:pPr marL="228600" lvl="0" indent="-228600">
              <a:buAutoNum type="arabicPeriod"/>
              <a:defRPr/>
            </a:pPr>
            <a:endParaRPr lang="ru-RU" sz="1000" dirty="0">
              <a:latin typeface="PT Sans" panose="020B0503020203020204" pitchFamily="34" charset="-52"/>
            </a:endParaRPr>
          </a:p>
          <a:p>
            <a:pPr marL="228600" lvl="0" indent="-228600">
              <a:buAutoNum type="arabicPeriod"/>
              <a:defRPr/>
            </a:pPr>
            <a:r>
              <a:rPr lang="ru-RU" sz="1000" dirty="0">
                <a:latin typeface="PT Sans" panose="020B0503020203020204" pitchFamily="34" charset="-52"/>
              </a:rPr>
              <a:t>Общий доступ к </a:t>
            </a:r>
            <a:r>
              <a:rPr lang="ru-RU" sz="1000" dirty="0" err="1">
                <a:latin typeface="PT Sans" panose="020B0503020203020204" pitchFamily="34" charset="-52"/>
              </a:rPr>
              <a:t>айдентике</a:t>
            </a:r>
            <a:r>
              <a:rPr lang="ru-RU" sz="1000" dirty="0">
                <a:latin typeface="PT Sans" panose="020B0503020203020204" pitchFamily="34" charset="-52"/>
              </a:rPr>
              <a:t> презентаций на портале</a:t>
            </a:r>
            <a:endParaRPr lang="en-US" sz="1000" dirty="0">
              <a:latin typeface="PT Sans" panose="020B0503020203020204" pitchFamily="34" charset="-52"/>
            </a:endParaRPr>
          </a:p>
        </p:txBody>
      </p:sp>
      <p:pic>
        <p:nvPicPr>
          <p:cNvPr id="2050" name="Picture 2" descr="C:\Users\MSShafigullin\Downloads\IMG_1370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38" b="50552"/>
          <a:stretch/>
        </p:blipFill>
        <p:spPr bwMode="auto">
          <a:xfrm>
            <a:off x="5682917" y="1131750"/>
            <a:ext cx="2633499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MSShafigullin\Downloads\WhatsApp Image 2020-07-16 at 14.19.40.jpe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45"/>
          <a:stretch/>
        </p:blipFill>
        <p:spPr bwMode="auto">
          <a:xfrm>
            <a:off x="2839108" y="1131750"/>
            <a:ext cx="26335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MSShafigullin\Downloads\IMG_1581 (1)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410" b="6683"/>
          <a:stretch/>
        </p:blipFill>
        <p:spPr bwMode="auto">
          <a:xfrm>
            <a:off x="0" y="1131750"/>
            <a:ext cx="2633499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MSShafigullin\Desktop\2020\Презентация КФУ\Пиктограммы и иконки\2506350-computer-application\2506350-computer-application\png\002-bank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49" y="3292410"/>
            <a:ext cx="900000" cy="9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:\Users\MSShafigullin\Desktop\2020\Презентация КФУ\Пиктограммы и иконки\2506350-computer-application\2506350-computer-application\png\022-present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858" y="3292410"/>
            <a:ext cx="900000" cy="9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C:\Users\MSShafigullin\Desktop\2020\Презентация КФУ\Пиктограммы и иконки\2506350-computer-application\2506350-computer-application\png\029-weather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9666" y="3292410"/>
            <a:ext cx="900000" cy="9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Прямоугольник 18"/>
          <p:cNvSpPr/>
          <p:nvPr/>
        </p:nvSpPr>
        <p:spPr>
          <a:xfrm>
            <a:off x="103255" y="4300522"/>
            <a:ext cx="242698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latin typeface="PT Sans" panose="020B0503020203020204" pitchFamily="34" charset="-52"/>
              </a:rPr>
              <a:t>Фирменный стиль</a:t>
            </a:r>
            <a:endParaRPr lang="en-US" sz="800" dirty="0">
              <a:latin typeface="PT Sans" panose="020B0503020203020204" pitchFamily="34" charset="-52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942364" y="4300522"/>
            <a:ext cx="242698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latin typeface="PT Sans" panose="020B0503020203020204" pitchFamily="34" charset="-52"/>
              </a:rPr>
              <a:t>Регламент презентаций</a:t>
            </a:r>
            <a:endParaRPr lang="en-US" sz="800" dirty="0">
              <a:latin typeface="PT Sans" panose="020B0503020203020204" pitchFamily="34" charset="-52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786172" y="4300522"/>
            <a:ext cx="242698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>
                <a:latin typeface="PT Sans" panose="020B0503020203020204" pitchFamily="34" charset="-52"/>
              </a:rPr>
              <a:t>Пиктограммы</a:t>
            </a:r>
            <a:endParaRPr lang="en-US" sz="800" dirty="0">
              <a:latin typeface="PT Sans" panose="020B0503020203020204" pitchFamily="34" charset="-52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DC3989F-6FBE-3748-0130-A2E2E5559707}"/>
              </a:ext>
            </a:extLst>
          </p:cNvPr>
          <p:cNvSpPr/>
          <p:nvPr/>
        </p:nvSpPr>
        <p:spPr>
          <a:xfrm>
            <a:off x="8316416" y="0"/>
            <a:ext cx="827584" cy="5143500"/>
          </a:xfrm>
          <a:prstGeom prst="rect">
            <a:avLst/>
          </a:prstGeom>
          <a:solidFill>
            <a:srgbClr val="00549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891A0682-ACF2-488A-9F97-429438FA564D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46960"/>
          <a:stretch/>
        </p:blipFill>
        <p:spPr>
          <a:xfrm>
            <a:off x="8467805" y="166340"/>
            <a:ext cx="524805" cy="605209"/>
          </a:xfrm>
          <a:prstGeom prst="rect">
            <a:avLst/>
          </a:prstGeom>
        </p:spPr>
      </p:pic>
      <p:pic>
        <p:nvPicPr>
          <p:cNvPr id="25" name="Picture 4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797C33E8-CBF8-4AA4-99AE-85F99D6A19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3378" y="4465258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6" descr="C:\Users\MSShafigullin\Desktop\2020\Презентация КФУ\THE.png">
            <a:extLst>
              <a:ext uri="{FF2B5EF4-FFF2-40B4-BE49-F238E27FC236}">
                <a16:creationId xmlns:a16="http://schemas.microsoft.com/office/drawing/2014/main" id="{84637903-5F4F-4B6E-ADCF-D451C32809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4071" y="3886556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ACAAF7FE-37DB-4711-9A4B-91400213ADD9}"/>
              </a:ext>
            </a:extLst>
          </p:cNvPr>
          <p:cNvSpPr txBox="1"/>
          <p:nvPr/>
        </p:nvSpPr>
        <p:spPr>
          <a:xfrm>
            <a:off x="8410330" y="477156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C55228A-0671-43C8-97E9-ACFD97A3C144}"/>
              </a:ext>
            </a:extLst>
          </p:cNvPr>
          <p:cNvSpPr txBox="1"/>
          <p:nvPr/>
        </p:nvSpPr>
        <p:spPr>
          <a:xfrm>
            <a:off x="8410330" y="4126704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 algn="ctr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3329617A-FC0B-4E90-ACAA-1A4D98716652}"/>
              </a:ext>
            </a:extLst>
          </p:cNvPr>
          <p:cNvSpPr/>
          <p:nvPr/>
        </p:nvSpPr>
        <p:spPr>
          <a:xfrm>
            <a:off x="8324221" y="985724"/>
            <a:ext cx="827584" cy="1441029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6FC5DB6E-E572-4AAE-94F4-064E158BCC65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221" y="985724"/>
            <a:ext cx="827583" cy="1441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3383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7F2AF4D-5F99-0EED-09FC-A4BBC3C1D89A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549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267744" y="373815"/>
            <a:ext cx="52565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Clr>
                <a:srgbClr val="000000"/>
              </a:buClr>
              <a:buSzPts val="1100"/>
            </a:pPr>
            <a:r>
              <a:rPr lang="ru-RU" dirty="0">
                <a:solidFill>
                  <a:schemeClr val="lt1"/>
                </a:solidFill>
                <a:latin typeface="PT Sans" panose="020B0503020203020204" pitchFamily="34" charset="-52"/>
              </a:rPr>
              <a:t>РЕКОМЕНДАЦИИ ПО ИСПОЛЬЗОВАНИЮ ФИРМЕННОГО СТИЛЯ КАЗАНСКОГО ФЕДЕРАЛЬНОГО УНИВЕРСИТЕТА</a:t>
            </a:r>
          </a:p>
          <a:p>
            <a:pPr lvl="0">
              <a:buClr>
                <a:srgbClr val="000000"/>
              </a:buClr>
              <a:buSzPts val="1100"/>
            </a:pPr>
            <a:r>
              <a:rPr lang="ru-RU" dirty="0">
                <a:solidFill>
                  <a:schemeClr val="lt1"/>
                </a:solidFill>
                <a:latin typeface="PT Sans" panose="020B0503020203020204" pitchFamily="34" charset="-52"/>
              </a:rPr>
              <a:t>ПРИ СОСТАВЛЕНИИ ПРЕЗЕНТАЦИИ</a:t>
            </a:r>
          </a:p>
        </p:txBody>
      </p:sp>
      <p:sp>
        <p:nvSpPr>
          <p:cNvPr id="7" name="Google Shape;898;g89d9307d70_13_164"/>
          <p:cNvSpPr txBox="1"/>
          <p:nvPr/>
        </p:nvSpPr>
        <p:spPr>
          <a:xfrm>
            <a:off x="2267744" y="2355726"/>
            <a:ext cx="5904656" cy="9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67"/>
              <a:buFont typeface="Arial"/>
              <a:buNone/>
            </a:pPr>
            <a:r>
              <a:rPr lang="en-US" sz="3600" b="1" i="0" u="none" strike="noStrike" cap="none" dirty="0" err="1">
                <a:solidFill>
                  <a:schemeClr val="bg1"/>
                </a:solidFill>
                <a:latin typeface="PT Sans" panose="020B0503020203020204" pitchFamily="34" charset="-52"/>
                <a:ea typeface="Arial"/>
                <a:cs typeface="Arial"/>
                <a:sym typeface="Arial"/>
              </a:rPr>
              <a:t>Спасибо</a:t>
            </a:r>
            <a:r>
              <a:rPr lang="en-US" sz="3600" b="1" i="0" u="none" strike="noStrike" cap="none" dirty="0">
                <a:solidFill>
                  <a:schemeClr val="bg1"/>
                </a:solidFill>
                <a:latin typeface="PT Sans" panose="020B0503020203020204" pitchFamily="34" charset="-52"/>
                <a:ea typeface="Arial"/>
                <a:cs typeface="Arial"/>
                <a:sym typeface="Arial"/>
              </a:rPr>
              <a:t> </a:t>
            </a:r>
            <a:r>
              <a:rPr lang="en-US" sz="3600" b="1" i="0" u="none" strike="noStrike" cap="none" dirty="0" err="1">
                <a:solidFill>
                  <a:schemeClr val="bg1"/>
                </a:solidFill>
                <a:latin typeface="PT Sans" panose="020B0503020203020204" pitchFamily="34" charset="-52"/>
                <a:ea typeface="Arial"/>
                <a:cs typeface="Arial"/>
                <a:sym typeface="Arial"/>
              </a:rPr>
              <a:t>за</a:t>
            </a:r>
            <a:r>
              <a:rPr lang="en-US" sz="3600" b="1" i="0" u="none" strike="noStrike" cap="none" dirty="0">
                <a:solidFill>
                  <a:schemeClr val="bg1"/>
                </a:solidFill>
                <a:latin typeface="PT Sans" panose="020B0503020203020204" pitchFamily="34" charset="-52"/>
                <a:ea typeface="Arial"/>
                <a:cs typeface="Arial"/>
                <a:sym typeface="Arial"/>
              </a:rPr>
              <a:t> </a:t>
            </a:r>
            <a:r>
              <a:rPr lang="en-US" sz="3600" b="1" i="0" u="none" strike="noStrike" cap="none" dirty="0" err="1">
                <a:solidFill>
                  <a:schemeClr val="bg1"/>
                </a:solidFill>
                <a:latin typeface="PT Sans" panose="020B0503020203020204" pitchFamily="34" charset="-52"/>
                <a:ea typeface="Arial"/>
                <a:cs typeface="Arial"/>
                <a:sym typeface="Arial"/>
              </a:rPr>
              <a:t>внимание</a:t>
            </a:r>
            <a:r>
              <a:rPr lang="en-US" sz="3600" b="1" i="0" u="none" strike="noStrike" cap="none" dirty="0">
                <a:solidFill>
                  <a:schemeClr val="bg1"/>
                </a:solidFill>
                <a:latin typeface="PT Sans" panose="020B0503020203020204" pitchFamily="34" charset="-52"/>
                <a:ea typeface="Arial"/>
                <a:cs typeface="Arial"/>
                <a:sym typeface="Arial"/>
              </a:rPr>
              <a:t>!</a:t>
            </a:r>
            <a:endParaRPr sz="3600" b="1" i="0" u="none" strike="noStrike" cap="none" dirty="0">
              <a:solidFill>
                <a:schemeClr val="bg1"/>
              </a:solidFill>
              <a:latin typeface="PT Sans" panose="020B0503020203020204" pitchFamily="34" charset="-52"/>
              <a:ea typeface="Arial"/>
              <a:cs typeface="Arial"/>
              <a:sym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67744" y="3363838"/>
            <a:ext cx="65527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err="1">
                <a:solidFill>
                  <a:schemeClr val="bg1"/>
                </a:solidFill>
                <a:latin typeface="PT Sans" panose="020B0503020203020204" pitchFamily="34" charset="-52"/>
              </a:rPr>
              <a:t>Ельшина</a:t>
            </a:r>
            <a:r>
              <a:rPr lang="ru-RU" sz="1400" b="1" dirty="0">
                <a:solidFill>
                  <a:schemeClr val="bg1"/>
                </a:solidFill>
                <a:latin typeface="PT Sans" panose="020B0503020203020204" pitchFamily="34" charset="-52"/>
              </a:rPr>
              <a:t> Елена Александровна</a:t>
            </a:r>
          </a:p>
          <a:p>
            <a:r>
              <a:rPr lang="ru-RU" sz="1200" dirty="0">
                <a:solidFill>
                  <a:schemeClr val="bg1"/>
                </a:solidFill>
                <a:latin typeface="PT Sans" panose="020B0503020203020204" pitchFamily="34" charset="-52"/>
              </a:rPr>
              <a:t>Директор Департамента по информационной политике</a:t>
            </a:r>
          </a:p>
          <a:p>
            <a:endParaRPr lang="ru-RU" sz="1200" dirty="0">
              <a:solidFill>
                <a:schemeClr val="bg1"/>
              </a:solidFill>
              <a:latin typeface="PT Sans" panose="020B0503020203020204" pitchFamily="34" charset="-52"/>
            </a:endParaRPr>
          </a:p>
          <a:p>
            <a:r>
              <a:rPr lang="en-US" sz="1200" dirty="0">
                <a:solidFill>
                  <a:schemeClr val="bg1"/>
                </a:solidFill>
                <a:latin typeface="PT Sans" panose="020B0503020203020204" pitchFamily="34" charset="-52"/>
              </a:rPr>
              <a:t>EAElshina@kpfu.ru</a:t>
            </a:r>
            <a:endParaRPr lang="ru-RU" sz="1200" dirty="0">
              <a:solidFill>
                <a:schemeClr val="bg1"/>
              </a:solidFill>
              <a:latin typeface="PT Sans" panose="020B0503020203020204" pitchFamily="34" charset="-52"/>
            </a:endParaRPr>
          </a:p>
          <a:p>
            <a:r>
              <a:rPr lang="en-US" sz="1200" dirty="0">
                <a:solidFill>
                  <a:schemeClr val="bg1"/>
                </a:solidFill>
                <a:latin typeface="PT Sans" panose="020B0503020203020204" pitchFamily="34" charset="-52"/>
              </a:rPr>
              <a:t>+7 (843) 233 7</a:t>
            </a:r>
            <a:r>
              <a:rPr lang="ru-RU" sz="1200" dirty="0">
                <a:solidFill>
                  <a:schemeClr val="bg1"/>
                </a:solidFill>
                <a:latin typeface="PT Sans" panose="020B0503020203020204" pitchFamily="34" charset="-52"/>
              </a:rPr>
              <a:t>6</a:t>
            </a:r>
            <a:r>
              <a:rPr lang="en-US" sz="1200" dirty="0">
                <a:solidFill>
                  <a:schemeClr val="bg1"/>
                </a:solidFill>
                <a:latin typeface="PT Sans" panose="020B0503020203020204" pitchFamily="34" charset="-52"/>
              </a:rPr>
              <a:t> </a:t>
            </a:r>
            <a:r>
              <a:rPr lang="ru-RU" sz="1200" dirty="0">
                <a:solidFill>
                  <a:schemeClr val="bg1"/>
                </a:solidFill>
                <a:latin typeface="PT Sans" panose="020B0503020203020204" pitchFamily="34" charset="-52"/>
              </a:rPr>
              <a:t>30</a:t>
            </a:r>
            <a:endParaRPr lang="en-US" sz="1200" dirty="0">
              <a:solidFill>
                <a:schemeClr val="bg1"/>
              </a:solidFill>
              <a:latin typeface="PT Sans" panose="020B0503020203020204" pitchFamily="34" charset="-52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01F81E5-8EFA-4C91-9D37-F65076B7B42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808"/>
          <a:stretch/>
        </p:blipFill>
        <p:spPr>
          <a:xfrm>
            <a:off x="648072" y="483518"/>
            <a:ext cx="1058002" cy="979628"/>
          </a:xfrm>
          <a:prstGeom prst="rect">
            <a:avLst/>
          </a:prstGeom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105EB2A9-7021-47D5-9430-DACF9B2D369C}"/>
              </a:ext>
            </a:extLst>
          </p:cNvPr>
          <p:cNvSpPr/>
          <p:nvPr/>
        </p:nvSpPr>
        <p:spPr>
          <a:xfrm>
            <a:off x="8316416" y="0"/>
            <a:ext cx="827584" cy="5143500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CF49F6A4-4DE0-4849-9CA1-B0D212D97B6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7" y="252378"/>
            <a:ext cx="827583" cy="1441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990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9A0A0EA-6FA2-7843-9B21-72B99FF8904A}"/>
              </a:ext>
            </a:extLst>
          </p:cNvPr>
          <p:cNvSpPr/>
          <p:nvPr/>
        </p:nvSpPr>
        <p:spPr>
          <a:xfrm>
            <a:off x="8316416" y="0"/>
            <a:ext cx="827584" cy="5143500"/>
          </a:xfrm>
          <a:prstGeom prst="rect">
            <a:avLst/>
          </a:prstGeom>
          <a:solidFill>
            <a:srgbClr val="00549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23528" y="275255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00549F"/>
                </a:solidFill>
                <a:latin typeface="PT Sans" panose="020B0503020203020204" pitchFamily="34" charset="-52"/>
              </a:rPr>
              <a:t>Рекомендации по использованию фирменного стиля при составлении презентаций</a:t>
            </a:r>
          </a:p>
          <a:p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PT Sans" panose="020B0503020203020204" pitchFamily="34" charset="-52"/>
              </a:rPr>
              <a:t>Оформление</a:t>
            </a:r>
          </a:p>
        </p:txBody>
      </p:sp>
      <p:pic>
        <p:nvPicPr>
          <p:cNvPr id="7" name="Picture 4" descr="C:\Users\MSShafigullin\Desktop\Проекты\Презентация по ДК\q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3378" y="4465258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C:\Users\MSShafigullin\Desktop\2020\Презентация КФУ\TH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4071" y="3886556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8410330" y="477156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10330" y="4126704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 algn="ctr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669704" y="2139702"/>
            <a:ext cx="26524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 algn="ctr">
              <a:buAutoNum type="arabicPeriod"/>
              <a:defRPr/>
            </a:pPr>
            <a:r>
              <a:rPr lang="ru-RU" sz="1600" dirty="0">
                <a:latin typeface="PT Sans" panose="020B0503020203020204" pitchFamily="34" charset="-52"/>
              </a:rPr>
              <a:t>Увеличить пространство</a:t>
            </a:r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0" y="2561084"/>
            <a:ext cx="831641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879BAB-C986-4BEB-8A83-99751304597A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46960"/>
          <a:stretch/>
        </p:blipFill>
        <p:spPr>
          <a:xfrm>
            <a:off x="8467805" y="166340"/>
            <a:ext cx="524805" cy="605209"/>
          </a:xfrm>
          <a:prstGeom prst="rect">
            <a:avLst/>
          </a:prstGeom>
        </p:spPr>
      </p:pic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F0AC7C6F-F148-4CCB-BF2F-AC3F1C6C914B}"/>
              </a:ext>
            </a:extLst>
          </p:cNvPr>
          <p:cNvSpPr/>
          <p:nvPr/>
        </p:nvSpPr>
        <p:spPr>
          <a:xfrm>
            <a:off x="8324221" y="985724"/>
            <a:ext cx="827584" cy="1441029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571A2659-7744-4C63-AD34-EC75A651186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221" y="985724"/>
            <a:ext cx="827583" cy="1441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344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8316416" y="0"/>
            <a:ext cx="827584" cy="51435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860032" y="2377212"/>
            <a:ext cx="151216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1600" dirty="0">
                <a:latin typeface="PT Sans" panose="020B0503020203020204" pitchFamily="34" charset="-52"/>
              </a:rPr>
              <a:t>2. Серый цвет</a:t>
            </a:r>
          </a:p>
        </p:txBody>
      </p:sp>
      <p:cxnSp>
        <p:nvCxnSpPr>
          <p:cNvPr id="19" name="Прямая со стрелкой 18"/>
          <p:cNvCxnSpPr>
            <a:cxnSpLocks/>
          </p:cNvCxnSpPr>
          <p:nvPr/>
        </p:nvCxnSpPr>
        <p:spPr>
          <a:xfrm>
            <a:off x="4985792" y="2715766"/>
            <a:ext cx="33306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F053E7D9-A938-FE76-521E-C5F286774E14}"/>
              </a:ext>
            </a:extLst>
          </p:cNvPr>
          <p:cNvSpPr txBox="1"/>
          <p:nvPr/>
        </p:nvSpPr>
        <p:spPr>
          <a:xfrm>
            <a:off x="323528" y="275255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00549F"/>
                </a:solidFill>
                <a:latin typeface="PT Sans" panose="020B0503020203020204" pitchFamily="34" charset="-52"/>
              </a:rPr>
              <a:t>Рекомендации по использованию фирменного стиля при составлении презентаций</a:t>
            </a:r>
          </a:p>
          <a:p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PT Sans" panose="020B0503020203020204" pitchFamily="34" charset="-52"/>
              </a:rPr>
              <a:t>Оформление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231100AA-FB81-4E90-89F1-687FB3F1402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46960"/>
          <a:stretch/>
        </p:blipFill>
        <p:spPr>
          <a:xfrm>
            <a:off x="8467805" y="166340"/>
            <a:ext cx="524805" cy="605209"/>
          </a:xfrm>
          <a:prstGeom prst="rect">
            <a:avLst/>
          </a:prstGeom>
        </p:spPr>
      </p:pic>
      <p:pic>
        <p:nvPicPr>
          <p:cNvPr id="18" name="Picture 4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3014CD85-E7BE-4102-8A79-67BA9964DE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3378" y="4465258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6" descr="C:\Users\MSShafigullin\Desktop\2020\Презентация КФУ\THE.png">
            <a:extLst>
              <a:ext uri="{FF2B5EF4-FFF2-40B4-BE49-F238E27FC236}">
                <a16:creationId xmlns:a16="http://schemas.microsoft.com/office/drawing/2014/main" id="{0298D117-3086-4327-AD92-3C90A004B6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4071" y="3886556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4DD9A03E-73C9-43B9-85AD-70356AC84CB9}"/>
              </a:ext>
            </a:extLst>
          </p:cNvPr>
          <p:cNvSpPr txBox="1"/>
          <p:nvPr/>
        </p:nvSpPr>
        <p:spPr>
          <a:xfrm>
            <a:off x="8410330" y="477156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394B903-D63B-42E0-97FF-600713D846BB}"/>
              </a:ext>
            </a:extLst>
          </p:cNvPr>
          <p:cNvSpPr txBox="1"/>
          <p:nvPr/>
        </p:nvSpPr>
        <p:spPr>
          <a:xfrm>
            <a:off x="8410330" y="4126704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 algn="ctr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31626C80-5C6C-4194-A044-4BDD8D684844}"/>
              </a:ext>
            </a:extLst>
          </p:cNvPr>
          <p:cNvSpPr/>
          <p:nvPr/>
        </p:nvSpPr>
        <p:spPr>
          <a:xfrm>
            <a:off x="8324221" y="985724"/>
            <a:ext cx="827584" cy="1441029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93AD4537-7246-4B24-86A8-6BDF6E9EBA2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221" y="985724"/>
            <a:ext cx="827583" cy="1441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649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924"/>
            <a:ext cx="9144000" cy="832664"/>
          </a:xfrm>
          <a:prstGeom prst="rect">
            <a:avLst/>
          </a:prstGeom>
          <a:solidFill>
            <a:srgbClr val="00549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191519" y="50817"/>
            <a:ext cx="431658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1"/>
                </a:solidFill>
                <a:latin typeface="PT Sans" panose="020B0503020203020204" pitchFamily="34" charset="-52"/>
              </a:rPr>
              <a:t>Рекомендации по использованию фирменного стиля</a:t>
            </a:r>
          </a:p>
          <a:p>
            <a:r>
              <a:rPr lang="ru-RU" sz="1400" dirty="0">
                <a:solidFill>
                  <a:schemeClr val="bg1"/>
                </a:solidFill>
                <a:latin typeface="PT Sans" panose="020B0503020203020204" pitchFamily="34" charset="-52"/>
              </a:rPr>
              <a:t>при составлении презентаций</a:t>
            </a:r>
          </a:p>
          <a:p>
            <a:r>
              <a:rPr lang="ru-RU" sz="1400" b="1" dirty="0">
                <a:solidFill>
                  <a:schemeClr val="bg1"/>
                </a:solidFill>
                <a:latin typeface="PT Sans" panose="020B0503020203020204" pitchFamily="34" charset="-52"/>
              </a:rPr>
              <a:t>Оформление</a:t>
            </a:r>
          </a:p>
        </p:txBody>
      </p:sp>
      <p:pic>
        <p:nvPicPr>
          <p:cNvPr id="8" name="Picture 4" descr="C:\Users\MSShafigullin\Desktop\Проекты\Презентация по ДК\q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094" y="367563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C:\Users\MSShafigullin\Desktop\2020\Презентация КФУ\TH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8787" y="114719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8279432" y="374979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lvl="0">
              <a:defRPr/>
            </a:pPr>
            <a:r>
              <a:rPr kumimoji="0" lang="ru-RU" sz="800" b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uLnTx/>
                <a:uFillTx/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79432" y="7144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lang="en-US" sz="800" b="0" kern="0" dirty="0">
              <a:solidFill>
                <a:schemeClr val="bg1"/>
              </a:solidFill>
              <a:latin typeface="PT Sans" panose="020B0503020203020204" pitchFamily="34" charset="-52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-4584" y="2164963"/>
            <a:ext cx="914858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1600" dirty="0">
                <a:latin typeface="PT Sans" panose="020B0503020203020204" pitchFamily="34" charset="-52"/>
              </a:rPr>
              <a:t>3. Горизонтальный формат</a:t>
            </a:r>
          </a:p>
        </p:txBody>
      </p:sp>
      <p:cxnSp>
        <p:nvCxnSpPr>
          <p:cNvPr id="14" name="Прямая со стрелкой 13"/>
          <p:cNvCxnSpPr>
            <a:stCxn id="12" idx="0"/>
            <a:endCxn id="5" idx="2"/>
          </p:cNvCxnSpPr>
          <p:nvPr/>
        </p:nvCxnSpPr>
        <p:spPr>
          <a:xfrm flipV="1">
            <a:off x="4569708" y="834588"/>
            <a:ext cx="2292" cy="13303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B00C36D6-202B-4902-8062-ADFD4764E4A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46960"/>
          <a:stretch/>
        </p:blipFill>
        <p:spPr>
          <a:xfrm>
            <a:off x="293360" y="166340"/>
            <a:ext cx="524805" cy="605209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7350B63F-CEFC-4C04-AE6B-3B4A1B1D2963}"/>
              </a:ext>
            </a:extLst>
          </p:cNvPr>
          <p:cNvSpPr/>
          <p:nvPr/>
        </p:nvSpPr>
        <p:spPr>
          <a:xfrm>
            <a:off x="5796136" y="0"/>
            <a:ext cx="2016671" cy="834588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0F0EC922-5075-4692-8EA4-77EDCA80263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923"/>
            <a:ext cx="2018963" cy="832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315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0"/>
            <a:ext cx="9144000" cy="83458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-4584" y="2164963"/>
            <a:ext cx="914858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1600" dirty="0">
                <a:latin typeface="PT Sans" panose="020B0503020203020204" pitchFamily="34" charset="-52"/>
              </a:rPr>
              <a:t>3. Горизонтальный формат в сером цвете</a:t>
            </a:r>
          </a:p>
        </p:txBody>
      </p:sp>
      <p:cxnSp>
        <p:nvCxnSpPr>
          <p:cNvPr id="12" name="Прямая со стрелкой 11"/>
          <p:cNvCxnSpPr>
            <a:stCxn id="11" idx="0"/>
          </p:cNvCxnSpPr>
          <p:nvPr/>
        </p:nvCxnSpPr>
        <p:spPr>
          <a:xfrm flipV="1">
            <a:off x="4569708" y="834588"/>
            <a:ext cx="2292" cy="13303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9C183395-B205-4F89-B991-69ECA82D95A6}"/>
              </a:ext>
            </a:extLst>
          </p:cNvPr>
          <p:cNvSpPr txBox="1"/>
          <p:nvPr/>
        </p:nvSpPr>
        <p:spPr>
          <a:xfrm>
            <a:off x="1259632" y="50817"/>
            <a:ext cx="431658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1"/>
                </a:solidFill>
                <a:latin typeface="PT Sans" panose="020B0503020203020204" pitchFamily="34" charset="-52"/>
              </a:rPr>
              <a:t>Рекомендации по использованию фирменного стиля</a:t>
            </a:r>
          </a:p>
          <a:p>
            <a:r>
              <a:rPr lang="ru-RU" sz="1400" dirty="0">
                <a:solidFill>
                  <a:schemeClr val="bg1"/>
                </a:solidFill>
                <a:latin typeface="PT Sans" panose="020B0503020203020204" pitchFamily="34" charset="-52"/>
              </a:rPr>
              <a:t>при составлении презентаций</a:t>
            </a:r>
          </a:p>
          <a:p>
            <a:r>
              <a:rPr lang="ru-RU" sz="1400" b="1" dirty="0">
                <a:solidFill>
                  <a:schemeClr val="bg1"/>
                </a:solidFill>
                <a:latin typeface="PT Sans" panose="020B0503020203020204" pitchFamily="34" charset="-52"/>
              </a:rPr>
              <a:t>Оформление</a:t>
            </a:r>
          </a:p>
        </p:txBody>
      </p:sp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C4F50FA1-A394-48B9-B08A-528EEE7FFE6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46960"/>
          <a:stretch/>
        </p:blipFill>
        <p:spPr>
          <a:xfrm>
            <a:off x="293360" y="166340"/>
            <a:ext cx="524805" cy="605209"/>
          </a:xfrm>
          <a:prstGeom prst="rect">
            <a:avLst/>
          </a:prstGeom>
        </p:spPr>
      </p:pic>
      <p:pic>
        <p:nvPicPr>
          <p:cNvPr id="21" name="Picture 4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3B96B726-33A6-47D8-B5B9-CAFA02A166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094" y="367563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 descr="C:\Users\MSShafigullin\Desktop\2020\Презентация КФУ\THE.png">
            <a:extLst>
              <a:ext uri="{FF2B5EF4-FFF2-40B4-BE49-F238E27FC236}">
                <a16:creationId xmlns:a16="http://schemas.microsoft.com/office/drawing/2014/main" id="{8DD31A09-DC86-45ED-80FB-F8B142DA7B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8787" y="114719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FC7072EE-A7F9-4196-9FC7-837C0EDDF225}"/>
              </a:ext>
            </a:extLst>
          </p:cNvPr>
          <p:cNvSpPr txBox="1"/>
          <p:nvPr/>
        </p:nvSpPr>
        <p:spPr>
          <a:xfrm>
            <a:off x="8279432" y="374979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lvl="0">
              <a:defRPr/>
            </a:pPr>
            <a:r>
              <a:rPr kumimoji="0" lang="ru-RU" sz="800" b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uLnTx/>
                <a:uFillTx/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A28F08C-CEBD-4318-A5E1-92FF86F9F1A3}"/>
              </a:ext>
            </a:extLst>
          </p:cNvPr>
          <p:cNvSpPr txBox="1"/>
          <p:nvPr/>
        </p:nvSpPr>
        <p:spPr>
          <a:xfrm>
            <a:off x="8279432" y="7144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lang="en-US" sz="800" b="0" kern="0" dirty="0">
              <a:solidFill>
                <a:schemeClr val="bg1"/>
              </a:solidFill>
              <a:latin typeface="PT Sans" panose="020B0503020203020204" pitchFamily="34" charset="-52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853288A3-65C7-4AAB-8683-DECCBEA84AD5}"/>
              </a:ext>
            </a:extLst>
          </p:cNvPr>
          <p:cNvSpPr/>
          <p:nvPr/>
        </p:nvSpPr>
        <p:spPr>
          <a:xfrm>
            <a:off x="5796136" y="0"/>
            <a:ext cx="2016671" cy="834588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0ED61EC5-B58E-4B2C-ADC1-DAF803B3E92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923"/>
            <a:ext cx="2018963" cy="832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869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9A0A0EA-6FA2-7843-9B21-72B99FF8904A}"/>
              </a:ext>
            </a:extLst>
          </p:cNvPr>
          <p:cNvSpPr/>
          <p:nvPr/>
        </p:nvSpPr>
        <p:spPr>
          <a:xfrm>
            <a:off x="8316416" y="0"/>
            <a:ext cx="827584" cy="5143500"/>
          </a:xfrm>
          <a:prstGeom prst="rect">
            <a:avLst/>
          </a:prstGeom>
          <a:solidFill>
            <a:srgbClr val="00549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23528" y="275255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00549F"/>
                </a:solidFill>
                <a:latin typeface="PT Sans" panose="020B0503020203020204" pitchFamily="34" charset="-52"/>
              </a:rPr>
              <a:t>Рекомендации по использованию фирменного стиля при составлении презентаций</a:t>
            </a:r>
          </a:p>
          <a:p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PT Sans" panose="020B0503020203020204" pitchFamily="34" charset="-52"/>
              </a:rPr>
              <a:t>Схематика расположения текстового контента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480C0A-BB9E-4578-AF43-29AC489BCE9B}"/>
              </a:ext>
            </a:extLst>
          </p:cNvPr>
          <p:cNvSpPr txBox="1"/>
          <p:nvPr/>
        </p:nvSpPr>
        <p:spPr>
          <a:xfrm>
            <a:off x="332058" y="1221799"/>
            <a:ext cx="747659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sed do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eiusmod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tempor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incididunt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et dolore magna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Ut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enim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ad minim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veniam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quis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nostrud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exercitation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ullamco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nisi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aliquip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commodo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consequat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Duis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aute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irure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dolor in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reprehenderit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in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voluptate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esse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cillum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dolore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eu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fugiat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nulla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pariatur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Excepteur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sint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occaecat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cupidatat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non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proident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sunt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in culpa qui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officia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deserunt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mollit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anim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id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est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laborum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A00E52F-BBEB-49A0-AA1B-C4676CA9DDF6}"/>
              </a:ext>
            </a:extLst>
          </p:cNvPr>
          <p:cNvSpPr txBox="1"/>
          <p:nvPr/>
        </p:nvSpPr>
        <p:spPr>
          <a:xfrm>
            <a:off x="332058" y="3248984"/>
            <a:ext cx="747659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sed do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eiusmod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tempor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incididunt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et dolore magna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Ut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enim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ad minim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veniam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quis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nostrud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exercitation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ullamco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nisi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aliquip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commodo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consequat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Duis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aute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irure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dolor in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reprehenderit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in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voluptate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esse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cillum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dolore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eu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fugiat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nulla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pariatur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Excepteur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sint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occaecat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cupidatat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non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proident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sunt 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in culpa qui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officia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deserunt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mollit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anim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id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est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laborum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0DD27E-D4F1-4864-894F-A2F9FC282E77}"/>
              </a:ext>
            </a:extLst>
          </p:cNvPr>
          <p:cNvSpPr txBox="1"/>
          <p:nvPr/>
        </p:nvSpPr>
        <p:spPr>
          <a:xfrm>
            <a:off x="338082" y="852467"/>
            <a:ext cx="1665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549F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Lorem ipsum</a:t>
            </a:r>
            <a:endParaRPr lang="ru-RU" dirty="0">
              <a:solidFill>
                <a:srgbClr val="00549F"/>
              </a:solidFill>
              <a:latin typeface="PT Sans Caption" panose="020B0603020203020204" pitchFamily="34" charset="-52"/>
              <a:ea typeface="PT Sans Caption" panose="020B0603020203020204" pitchFamily="34" charset="-52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7814ED4-2E56-42C1-BD44-FD28F40FA366}"/>
              </a:ext>
            </a:extLst>
          </p:cNvPr>
          <p:cNvSpPr txBox="1"/>
          <p:nvPr/>
        </p:nvSpPr>
        <p:spPr>
          <a:xfrm>
            <a:off x="338082" y="2835555"/>
            <a:ext cx="1665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549F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Lorem ipsum</a:t>
            </a:r>
            <a:endParaRPr lang="ru-RU" dirty="0">
              <a:solidFill>
                <a:srgbClr val="00549F"/>
              </a:solidFill>
              <a:latin typeface="PT Sans Caption" panose="020B0603020203020204" pitchFamily="34" charset="-52"/>
              <a:ea typeface="PT Sans Caption" panose="020B0603020203020204" pitchFamily="34" charset="-52"/>
            </a:endParaRP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AD71570A-08D0-45EF-B3BF-760BC6BAE4B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46960"/>
          <a:stretch/>
        </p:blipFill>
        <p:spPr>
          <a:xfrm>
            <a:off x="8467805" y="166340"/>
            <a:ext cx="524805" cy="605209"/>
          </a:xfrm>
          <a:prstGeom prst="rect">
            <a:avLst/>
          </a:prstGeom>
        </p:spPr>
      </p:pic>
      <p:pic>
        <p:nvPicPr>
          <p:cNvPr id="17" name="Picture 4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D7F4A8A2-B15A-43A0-A83D-36E3EDA6B5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3378" y="4465258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C:\Users\MSShafigullin\Desktop\2020\Презентация КФУ\THE.png">
            <a:extLst>
              <a:ext uri="{FF2B5EF4-FFF2-40B4-BE49-F238E27FC236}">
                <a16:creationId xmlns:a16="http://schemas.microsoft.com/office/drawing/2014/main" id="{B75173D6-6CA6-4AE0-8FFE-6D1A26DC6A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4071" y="3886556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91DB98DF-873F-44C1-81C6-8E19F76C328A}"/>
              </a:ext>
            </a:extLst>
          </p:cNvPr>
          <p:cNvSpPr txBox="1"/>
          <p:nvPr/>
        </p:nvSpPr>
        <p:spPr>
          <a:xfrm>
            <a:off x="8410330" y="477156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7173371-FD55-4640-84FD-74233ED3B2A8}"/>
              </a:ext>
            </a:extLst>
          </p:cNvPr>
          <p:cNvSpPr txBox="1"/>
          <p:nvPr/>
        </p:nvSpPr>
        <p:spPr>
          <a:xfrm>
            <a:off x="8410330" y="4126704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 algn="ctr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C04F35A5-D02B-472C-BACE-53FF16B4449A}"/>
              </a:ext>
            </a:extLst>
          </p:cNvPr>
          <p:cNvSpPr/>
          <p:nvPr/>
        </p:nvSpPr>
        <p:spPr>
          <a:xfrm>
            <a:off x="8324221" y="985724"/>
            <a:ext cx="827584" cy="1441029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78888F03-2B9A-4D90-A09E-27EBC46CA1B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221" y="985724"/>
            <a:ext cx="827583" cy="1441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344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275255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00549F"/>
                </a:solidFill>
                <a:latin typeface="PT Sans" panose="020B0503020203020204" pitchFamily="34" charset="-52"/>
              </a:rPr>
              <a:t>Рекомендации по использованию фирменного стиля при составлении презентаций</a:t>
            </a:r>
          </a:p>
          <a:p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PT Sans" panose="020B0503020203020204" pitchFamily="34" charset="-52"/>
              </a:rPr>
              <a:t>Схематика расположения контента при полной и частичной заливке одного изображения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98A2C88F-F4AD-48BD-9A82-69CC653E3AB9}"/>
              </a:ext>
            </a:extLst>
          </p:cNvPr>
          <p:cNvSpPr/>
          <p:nvPr/>
        </p:nvSpPr>
        <p:spPr>
          <a:xfrm>
            <a:off x="0" y="987574"/>
            <a:ext cx="8314757" cy="4155926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B65D6B30-AE47-4ADF-9FEE-0673BD81D1FC}"/>
              </a:ext>
            </a:extLst>
          </p:cNvPr>
          <p:cNvSpPr/>
          <p:nvPr/>
        </p:nvSpPr>
        <p:spPr>
          <a:xfrm>
            <a:off x="467544" y="987574"/>
            <a:ext cx="7416824" cy="3783988"/>
          </a:xfrm>
          <a:prstGeom prst="rect">
            <a:avLst/>
          </a:prstGeom>
          <a:pattFill prst="dkVert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86DB73A2-C80D-495F-9214-E02211CA1D09}"/>
              </a:ext>
            </a:extLst>
          </p:cNvPr>
          <p:cNvSpPr/>
          <p:nvPr/>
        </p:nvSpPr>
        <p:spPr>
          <a:xfrm>
            <a:off x="466574" y="4771562"/>
            <a:ext cx="2449241" cy="3719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0DD27E-D4F1-4864-894F-A2F9FC282E77}"/>
              </a:ext>
            </a:extLst>
          </p:cNvPr>
          <p:cNvSpPr txBox="1"/>
          <p:nvPr/>
        </p:nvSpPr>
        <p:spPr>
          <a:xfrm>
            <a:off x="531827" y="4776674"/>
            <a:ext cx="2039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Полная заливка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1B5CD536-88F3-41F7-B8EB-2C8C4E4FDE46}"/>
              </a:ext>
            </a:extLst>
          </p:cNvPr>
          <p:cNvSpPr/>
          <p:nvPr/>
        </p:nvSpPr>
        <p:spPr>
          <a:xfrm>
            <a:off x="466574" y="982462"/>
            <a:ext cx="2449241" cy="3719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A7FDB9B-03B7-4EA1-8C52-417076961702}"/>
              </a:ext>
            </a:extLst>
          </p:cNvPr>
          <p:cNvSpPr txBox="1"/>
          <p:nvPr/>
        </p:nvSpPr>
        <p:spPr>
          <a:xfrm>
            <a:off x="531827" y="987574"/>
            <a:ext cx="2383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Частичная заливка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383C482E-D570-4DF5-94BC-BD990D67D046}"/>
              </a:ext>
            </a:extLst>
          </p:cNvPr>
          <p:cNvSpPr/>
          <p:nvPr/>
        </p:nvSpPr>
        <p:spPr>
          <a:xfrm>
            <a:off x="8316416" y="0"/>
            <a:ext cx="827584" cy="51435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1976C253-B104-4652-AEC3-B2D03808BB0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46960"/>
          <a:stretch/>
        </p:blipFill>
        <p:spPr>
          <a:xfrm>
            <a:off x="8467805" y="166340"/>
            <a:ext cx="524805" cy="605209"/>
          </a:xfrm>
          <a:prstGeom prst="rect">
            <a:avLst/>
          </a:prstGeom>
        </p:spPr>
      </p:pic>
      <p:pic>
        <p:nvPicPr>
          <p:cNvPr id="29" name="Picture 4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2B2EF11C-111C-48C6-9F0A-C84C55D502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3378" y="4465258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6" descr="C:\Users\MSShafigullin\Desktop\2020\Презентация КФУ\THE.png">
            <a:extLst>
              <a:ext uri="{FF2B5EF4-FFF2-40B4-BE49-F238E27FC236}">
                <a16:creationId xmlns:a16="http://schemas.microsoft.com/office/drawing/2014/main" id="{AB410698-E9E8-473A-9201-A6C4A6CE36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4071" y="3886556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31B42AE6-AF37-431D-8AF8-F227224945DF}"/>
              </a:ext>
            </a:extLst>
          </p:cNvPr>
          <p:cNvSpPr txBox="1"/>
          <p:nvPr/>
        </p:nvSpPr>
        <p:spPr>
          <a:xfrm>
            <a:off x="8410330" y="477156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D597F06-3349-48A4-B503-565D7D8CF39C}"/>
              </a:ext>
            </a:extLst>
          </p:cNvPr>
          <p:cNvSpPr txBox="1"/>
          <p:nvPr/>
        </p:nvSpPr>
        <p:spPr>
          <a:xfrm>
            <a:off x="8410330" y="4126704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 algn="ctr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101C3CE9-3985-4AF9-8034-834059445759}"/>
              </a:ext>
            </a:extLst>
          </p:cNvPr>
          <p:cNvSpPr/>
          <p:nvPr/>
        </p:nvSpPr>
        <p:spPr>
          <a:xfrm>
            <a:off x="8324221" y="985724"/>
            <a:ext cx="827584" cy="1441029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97CAB4C8-2177-43D0-BE41-AA684CB79D5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221" y="985724"/>
            <a:ext cx="827583" cy="1441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312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275255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00549F"/>
                </a:solidFill>
                <a:latin typeface="PT Sans" panose="020B0503020203020204" pitchFamily="34" charset="-52"/>
              </a:rPr>
              <a:t>Рекомендации по использованию фирменного стиля при составлении презентаций</a:t>
            </a:r>
          </a:p>
          <a:p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PT Sans" panose="020B0503020203020204" pitchFamily="34" charset="-52"/>
              </a:rPr>
              <a:t>Схематика расположения комбинированного контента при одном изображении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98A2C88F-F4AD-48BD-9A82-69CC653E3AB9}"/>
              </a:ext>
            </a:extLst>
          </p:cNvPr>
          <p:cNvSpPr/>
          <p:nvPr/>
        </p:nvSpPr>
        <p:spPr>
          <a:xfrm>
            <a:off x="4163749" y="987574"/>
            <a:ext cx="4154400" cy="4155926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B65D6B30-AE47-4ADF-9FEE-0673BD81D1FC}"/>
              </a:ext>
            </a:extLst>
          </p:cNvPr>
          <p:cNvSpPr/>
          <p:nvPr/>
        </p:nvSpPr>
        <p:spPr>
          <a:xfrm>
            <a:off x="4162091" y="987574"/>
            <a:ext cx="3746071" cy="3747600"/>
          </a:xfrm>
          <a:prstGeom prst="rect">
            <a:avLst/>
          </a:prstGeom>
          <a:pattFill prst="dkVert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50D954C-08BC-4492-A7E2-FA2BA32B5A07}"/>
              </a:ext>
            </a:extLst>
          </p:cNvPr>
          <p:cNvSpPr txBox="1"/>
          <p:nvPr/>
        </p:nvSpPr>
        <p:spPr>
          <a:xfrm>
            <a:off x="332059" y="1221799"/>
            <a:ext cx="337584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Lorem ipsum dolor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sed do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eiusmod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tempor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incididunt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et dolore magna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Ut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enim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ad minim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veniam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quis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nostrud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exercitation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ullamco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nisi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ut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aliquip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ex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commodo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consequat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Duis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aute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irure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dolor in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reprehenderit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in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voluptate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velit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esse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cillum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dolore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eu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fugiat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nulla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pariatur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Excepteur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sint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occaecat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cupidatat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non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proident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, sunt in culpa qui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officia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deserunt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mollit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anim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id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est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laborum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3E019DD-72E1-48C5-8826-5F0761AA764A}"/>
              </a:ext>
            </a:extLst>
          </p:cNvPr>
          <p:cNvSpPr txBox="1"/>
          <p:nvPr/>
        </p:nvSpPr>
        <p:spPr>
          <a:xfrm>
            <a:off x="338082" y="852467"/>
            <a:ext cx="1665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549F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Lorem ipsum</a:t>
            </a:r>
            <a:endParaRPr lang="ru-RU" dirty="0">
              <a:solidFill>
                <a:srgbClr val="00549F"/>
              </a:solidFill>
              <a:latin typeface="PT Sans Caption" panose="020B0603020203020204" pitchFamily="34" charset="-52"/>
              <a:ea typeface="PT Sans Caption" panose="020B0603020203020204" pitchFamily="34" charset="-52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1E10D281-1B34-44BE-8AA8-8196FDDFFF82}"/>
              </a:ext>
            </a:extLst>
          </p:cNvPr>
          <p:cNvSpPr/>
          <p:nvPr/>
        </p:nvSpPr>
        <p:spPr>
          <a:xfrm>
            <a:off x="4162091" y="4744211"/>
            <a:ext cx="2951621" cy="3719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C2F85C0-99A4-4BF1-8BA2-C4D0E4B76E3C}"/>
              </a:ext>
            </a:extLst>
          </p:cNvPr>
          <p:cNvSpPr txBox="1"/>
          <p:nvPr/>
        </p:nvSpPr>
        <p:spPr>
          <a:xfrm>
            <a:off x="4227344" y="4749323"/>
            <a:ext cx="2886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Максимальная заливка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094A32AE-5F23-49C1-8752-EC98588EE3AE}"/>
              </a:ext>
            </a:extLst>
          </p:cNvPr>
          <p:cNvSpPr/>
          <p:nvPr/>
        </p:nvSpPr>
        <p:spPr>
          <a:xfrm>
            <a:off x="4162091" y="979956"/>
            <a:ext cx="2951621" cy="3719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115B5A8-0926-4D1D-A8D1-E83B8A63EC17}"/>
              </a:ext>
            </a:extLst>
          </p:cNvPr>
          <p:cNvSpPr txBox="1"/>
          <p:nvPr/>
        </p:nvSpPr>
        <p:spPr>
          <a:xfrm>
            <a:off x="4227344" y="985068"/>
            <a:ext cx="2727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PT Sans Caption" panose="020B0603020203020204" pitchFamily="34" charset="-52"/>
                <a:ea typeface="PT Sans Caption" panose="020B0603020203020204" pitchFamily="34" charset="-52"/>
              </a:rPr>
              <a:t>Оптимальная заливка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0819F373-68FF-407B-8F87-3BC6B713E944}"/>
              </a:ext>
            </a:extLst>
          </p:cNvPr>
          <p:cNvSpPr/>
          <p:nvPr/>
        </p:nvSpPr>
        <p:spPr>
          <a:xfrm>
            <a:off x="8316416" y="0"/>
            <a:ext cx="827584" cy="51435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40DE6A3D-F441-4930-B2BE-9C1A9E6BCF4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46960"/>
          <a:stretch/>
        </p:blipFill>
        <p:spPr>
          <a:xfrm>
            <a:off x="8467805" y="166340"/>
            <a:ext cx="524805" cy="605209"/>
          </a:xfrm>
          <a:prstGeom prst="rect">
            <a:avLst/>
          </a:prstGeom>
        </p:spPr>
      </p:pic>
      <p:pic>
        <p:nvPicPr>
          <p:cNvPr id="34" name="Picture 4" descr="C:\Users\MSShafigullin\Desktop\Проекты\Презентация по ДК\qs.jpg">
            <a:extLst>
              <a:ext uri="{FF2B5EF4-FFF2-40B4-BE49-F238E27FC236}">
                <a16:creationId xmlns:a16="http://schemas.microsoft.com/office/drawing/2014/main" id="{FE042C64-9E82-4608-9224-87FE8EF01B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3378" y="4465258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6" descr="C:\Users\MSShafigullin\Desktop\2020\Презентация КФУ\THE.png">
            <a:extLst>
              <a:ext uri="{FF2B5EF4-FFF2-40B4-BE49-F238E27FC236}">
                <a16:creationId xmlns:a16="http://schemas.microsoft.com/office/drawing/2014/main" id="{EA2F17E7-E1C5-4C54-8FD9-6667CC1856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4071" y="3886556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0AC60FC5-BE76-47E5-A924-1050C84E4A40}"/>
              </a:ext>
            </a:extLst>
          </p:cNvPr>
          <p:cNvSpPr txBox="1"/>
          <p:nvPr/>
        </p:nvSpPr>
        <p:spPr>
          <a:xfrm>
            <a:off x="8410330" y="4771562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4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50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6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9BDEB60-21E5-428C-8D87-5FC07E768269}"/>
              </a:ext>
            </a:extLst>
          </p:cNvPr>
          <p:cNvSpPr txBox="1"/>
          <p:nvPr/>
        </p:nvSpPr>
        <p:spPr>
          <a:xfrm>
            <a:off x="8410330" y="4126704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lvl="0" algn="ctr">
              <a:defRPr/>
            </a:pP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7</a:t>
            </a:r>
            <a:r>
              <a:rPr lang="en-US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-1</a:t>
            </a:r>
            <a:r>
              <a:rPr lang="ru-RU" sz="800" b="0" kern="0" dirty="0">
                <a:solidFill>
                  <a:schemeClr val="bg1"/>
                </a:solidFill>
                <a:latin typeface="PT Sans" panose="020B0503020203020204" pitchFamily="34" charset="-52"/>
              </a:rPr>
              <a:t>5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D09CED3D-7341-41F3-87BD-B39A8A973DE6}"/>
              </a:ext>
            </a:extLst>
          </p:cNvPr>
          <p:cNvSpPr/>
          <p:nvPr/>
        </p:nvSpPr>
        <p:spPr>
          <a:xfrm>
            <a:off x="8324221" y="985724"/>
            <a:ext cx="827584" cy="1441029"/>
          </a:xfrm>
          <a:prstGeom prst="rect">
            <a:avLst/>
          </a:prstGeom>
          <a:solidFill>
            <a:srgbClr val="213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6337A67E-224E-4677-8E6D-49C7038A73A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221" y="985724"/>
            <a:ext cx="827583" cy="1441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5598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1940</TotalTime>
  <Words>2103</Words>
  <Application>Microsoft Office PowerPoint</Application>
  <PresentationFormat>Экран (16:9)</PresentationFormat>
  <Paragraphs>387</Paragraphs>
  <Slides>22</Slides>
  <Notes>22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Calibri</vt:lpstr>
      <vt:lpstr>PT Sans</vt:lpstr>
      <vt:lpstr>PT Sans Caption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Шафигуллин Марат Шарифуллович</dc:creator>
  <cp:lastModifiedBy>Александров Дмитрий Станиславович</cp:lastModifiedBy>
  <cp:revision>94</cp:revision>
  <dcterms:created xsi:type="dcterms:W3CDTF">2020-07-15T10:53:07Z</dcterms:created>
  <dcterms:modified xsi:type="dcterms:W3CDTF">2026-02-02T07:57:35Z</dcterms:modified>
</cp:coreProperties>
</file>